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94625" autoAdjust="0"/>
  </p:normalViewPr>
  <p:slideViewPr>
    <p:cSldViewPr snapToGrid="0">
      <p:cViewPr varScale="1">
        <p:scale>
          <a:sx n="154" d="100"/>
          <a:sy n="154" d="100"/>
        </p:scale>
        <p:origin x="58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viewProps" Target="view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7CF28-A20E-48C1-84B6-FD1502F9A059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BE2A0-7D20-4DA7-AD4A-455F10F41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549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7CF28-A20E-48C1-84B6-FD1502F9A059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BE2A0-7D20-4DA7-AD4A-455F10F41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926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7CF28-A20E-48C1-84B6-FD1502F9A059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BE2A0-7D20-4DA7-AD4A-455F10F41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9593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7CF28-A20E-48C1-84B6-FD1502F9A059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BE2A0-7D20-4DA7-AD4A-455F10F41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111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7CF28-A20E-48C1-84B6-FD1502F9A059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BE2A0-7D20-4DA7-AD4A-455F10F41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16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7CF28-A20E-48C1-84B6-FD1502F9A059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BE2A0-7D20-4DA7-AD4A-455F10F41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652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7CF28-A20E-48C1-84B6-FD1502F9A059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BE2A0-7D20-4DA7-AD4A-455F10F41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9133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7CF28-A20E-48C1-84B6-FD1502F9A059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BE2A0-7D20-4DA7-AD4A-455F10F41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7144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7CF28-A20E-48C1-84B6-FD1502F9A059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BE2A0-7D20-4DA7-AD4A-455F10F41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899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7CF28-A20E-48C1-84B6-FD1502F9A059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70CBE2A0-7D20-4DA7-AD4A-455F10F41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996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7CF28-A20E-48C1-84B6-FD1502F9A059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BE2A0-7D20-4DA7-AD4A-455F10F41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926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7CF28-A20E-48C1-84B6-FD1502F9A059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BE2A0-7D20-4DA7-AD4A-455F10F41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12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7CF28-A20E-48C1-84B6-FD1502F9A059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BE2A0-7D20-4DA7-AD4A-455F10F41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026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7CF28-A20E-48C1-84B6-FD1502F9A059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BE2A0-7D20-4DA7-AD4A-455F10F41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085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7CF28-A20E-48C1-84B6-FD1502F9A059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BE2A0-7D20-4DA7-AD4A-455F10F41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345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7CF28-A20E-48C1-84B6-FD1502F9A059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BE2A0-7D20-4DA7-AD4A-455F10F41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271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7CF28-A20E-48C1-84B6-FD1502F9A059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BE2A0-7D20-4DA7-AD4A-455F10F41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200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FF7CF28-A20E-48C1-84B6-FD1502F9A059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0CBE2A0-7D20-4DA7-AD4A-455F10F41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445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EF67A-F7D3-4239-B1C2-0992E1548A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PASSIVE VOICE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F1C0E8-F262-480D-828A-5DA05DD7C1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5384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9F546-89FC-4317-94DC-1599FF5B2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822489"/>
          </a:xfrm>
        </p:spPr>
        <p:txBody>
          <a:bodyPr/>
          <a:lstStyle/>
          <a:p>
            <a:r>
              <a:rPr lang="en-US" dirty="0"/>
              <a:t>Present Perfect Simple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3B24F-6664-4753-BE09-5264A27653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649691"/>
            <a:ext cx="10018713" cy="4141509"/>
          </a:xfrm>
        </p:spPr>
        <p:txBody>
          <a:bodyPr/>
          <a:lstStyle/>
          <a:p>
            <a:r>
              <a:rPr lang="en-US" dirty="0"/>
              <a:t>Verb ‘TO BE’            </a:t>
            </a:r>
            <a:r>
              <a:rPr lang="en-US" dirty="0">
                <a:highlight>
                  <a:srgbClr val="00FFFF"/>
                </a:highlight>
              </a:rPr>
              <a:t>HAS/HAVE BEEN</a:t>
            </a:r>
          </a:p>
          <a:p>
            <a:r>
              <a:rPr lang="en-US" dirty="0"/>
              <a:t>+ The little boy has broken the glass.</a:t>
            </a:r>
          </a:p>
          <a:p>
            <a:pPr marL="0" indent="0">
              <a:buNone/>
            </a:pPr>
            <a:r>
              <a:rPr lang="en-US" dirty="0"/>
              <a:t>The glass </a:t>
            </a:r>
            <a:r>
              <a:rPr lang="en-US" dirty="0">
                <a:highlight>
                  <a:srgbClr val="FFFF00"/>
                </a:highlight>
              </a:rPr>
              <a:t>HAS BEEN BROKEN </a:t>
            </a:r>
            <a:r>
              <a:rPr lang="en-US" dirty="0"/>
              <a:t>by the little boy.</a:t>
            </a:r>
          </a:p>
          <a:p>
            <a:r>
              <a:rPr lang="en-US" dirty="0"/>
              <a:t>? Has Ben kept the secret?</a:t>
            </a:r>
          </a:p>
          <a:p>
            <a:pPr marL="0" indent="0">
              <a:buNone/>
            </a:pPr>
            <a:r>
              <a:rPr lang="en-US" dirty="0">
                <a:highlight>
                  <a:srgbClr val="FFFF00"/>
                </a:highlight>
              </a:rPr>
              <a:t>HAS </a:t>
            </a:r>
            <a:r>
              <a:rPr lang="en-US" dirty="0"/>
              <a:t>the secret </a:t>
            </a:r>
            <a:r>
              <a:rPr lang="en-US" dirty="0">
                <a:highlight>
                  <a:srgbClr val="FFFF00"/>
                </a:highlight>
              </a:rPr>
              <a:t>BEEN</a:t>
            </a:r>
            <a:r>
              <a:rPr lang="en-US" dirty="0"/>
              <a:t> kept by Ben?</a:t>
            </a:r>
          </a:p>
          <a:p>
            <a:r>
              <a:rPr lang="en-US" dirty="0"/>
              <a:t>They haven’t done the homework.</a:t>
            </a:r>
          </a:p>
          <a:p>
            <a:pPr marL="0" indent="0">
              <a:buNone/>
            </a:pPr>
            <a:r>
              <a:rPr lang="en-US" dirty="0"/>
              <a:t>The homework </a:t>
            </a:r>
            <a:r>
              <a:rPr lang="en-US" dirty="0">
                <a:highlight>
                  <a:srgbClr val="FFFF00"/>
                </a:highlight>
              </a:rPr>
              <a:t>HAVEN’T BEEN DONE.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F9AFF248-8439-46B5-9ABF-D90664E98889}"/>
              </a:ext>
            </a:extLst>
          </p:cNvPr>
          <p:cNvSpPr/>
          <p:nvPr/>
        </p:nvSpPr>
        <p:spPr>
          <a:xfrm>
            <a:off x="3577471" y="2064469"/>
            <a:ext cx="447774" cy="2262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446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4CB63-EFBA-49A6-85D0-F902972E4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916757"/>
          </a:xfrm>
        </p:spPr>
        <p:txBody>
          <a:bodyPr/>
          <a:lstStyle/>
          <a:p>
            <a:r>
              <a:rPr lang="en-US" dirty="0"/>
              <a:t>Exercises: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02A594-E9AD-4CE5-8BC5-262238FD8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291473"/>
            <a:ext cx="10018713" cy="410380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1. He has just finished the report.</a:t>
            </a:r>
          </a:p>
          <a:p>
            <a:pPr marL="0" indent="0">
              <a:buNone/>
            </a:pPr>
            <a:r>
              <a:rPr lang="en-US" dirty="0"/>
              <a:t>The report has just been finished.</a:t>
            </a:r>
          </a:p>
          <a:p>
            <a:pPr marL="0" indent="0">
              <a:buNone/>
            </a:pPr>
            <a:r>
              <a:rPr lang="en-US" dirty="0"/>
              <a:t>2. They haven’t cleaned the kitchen yet.</a:t>
            </a:r>
          </a:p>
          <a:p>
            <a:pPr marL="0" indent="0">
              <a:buNone/>
            </a:pPr>
            <a:r>
              <a:rPr lang="en-US" dirty="0"/>
              <a:t>The kitchen hasn’t been cleaned yet.</a:t>
            </a:r>
          </a:p>
          <a:p>
            <a:pPr marL="0" indent="0">
              <a:buNone/>
            </a:pPr>
            <a:r>
              <a:rPr lang="en-US" dirty="0"/>
              <a:t>3. Have the robbers opened the safe?</a:t>
            </a:r>
          </a:p>
          <a:p>
            <a:pPr marL="0" indent="0">
              <a:buNone/>
            </a:pPr>
            <a:r>
              <a:rPr lang="en-US" dirty="0"/>
              <a:t>Has the safe been opened by the robbers?</a:t>
            </a:r>
          </a:p>
          <a:p>
            <a:pPr marL="0" indent="0">
              <a:buNone/>
            </a:pPr>
            <a:r>
              <a:rPr lang="en-US" dirty="0"/>
              <a:t>4. I have bought a new phone.</a:t>
            </a:r>
          </a:p>
          <a:p>
            <a:pPr marL="0" indent="0">
              <a:buNone/>
            </a:pPr>
            <a:r>
              <a:rPr lang="en-US" dirty="0"/>
              <a:t>A new phone has been  bought.</a:t>
            </a:r>
          </a:p>
        </p:txBody>
      </p:sp>
    </p:spTree>
    <p:extLst>
      <p:ext uri="{BB962C8B-B14F-4D97-AF65-F5344CB8AC3E}">
        <p14:creationId xmlns:p14="http://schemas.microsoft.com/office/powerpoint/2010/main" val="2622176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0CBD1-0DB0-4F3F-9B05-590FD60D6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282804"/>
            <a:ext cx="10018713" cy="735291"/>
          </a:xfrm>
        </p:spPr>
        <p:txBody>
          <a:bodyPr/>
          <a:lstStyle/>
          <a:p>
            <a:r>
              <a:rPr lang="en-US" dirty="0"/>
              <a:t>Exercises: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A82407-0116-4216-8BAC-E5148BE5E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923827"/>
            <a:ext cx="10018713" cy="5835192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She plays the piano every day.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Tom drove his uncle to the hospital last night.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Does the policeman catch the thief?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An American writer didn’t write this novel.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 will leave the keys under the door mat.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band won’t sing their new song at the concert.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Have you received the present?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Our team has won the championship.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The piano is played every day.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His uncle was driven by Tom to the hospital last night.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Is the thief caught by the policeman?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This novel wasn’t written by an American writer.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The keys will be left under the door mat.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Their new song won’t be sung by the band at the concert.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Has the present been received?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The championship has been won by our team.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397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2C731-94E2-4681-BC19-4DF3C27F4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10719"/>
            <a:ext cx="10018713" cy="870012"/>
          </a:xfrm>
        </p:spPr>
        <p:txBody>
          <a:bodyPr>
            <a:normAutofit/>
          </a:bodyPr>
          <a:lstStyle/>
          <a:p>
            <a:r>
              <a:rPr lang="en-US" dirty="0"/>
              <a:t>What’s Passive Voice?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6B7948-90F9-4C24-B530-05B7E3F5DB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0527" y="1473693"/>
            <a:ext cx="10784630" cy="5202315"/>
          </a:xfrm>
        </p:spPr>
        <p:txBody>
          <a:bodyPr/>
          <a:lstStyle/>
          <a:p>
            <a:r>
              <a:rPr lang="en-US" sz="2800" dirty="0"/>
              <a:t>We use Passive when we are more interested in the action itself than the ‘doer’ (the agent) of the action.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u="sng" dirty="0"/>
              <a:t>My dad </a:t>
            </a:r>
            <a:r>
              <a:rPr lang="en-US" sz="2800" dirty="0"/>
              <a:t>washes </a:t>
            </a:r>
            <a:r>
              <a:rPr lang="en-US" sz="2800" u="sng" dirty="0"/>
              <a:t>the car </a:t>
            </a:r>
            <a:r>
              <a:rPr lang="en-US" sz="2800" dirty="0"/>
              <a:t>every weekend. (active sentence)</a:t>
            </a:r>
          </a:p>
          <a:p>
            <a:pPr marL="0" indent="0">
              <a:buNone/>
            </a:pPr>
            <a:r>
              <a:rPr lang="en-US" sz="2800" dirty="0"/>
              <a:t>           S                               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u="sng" dirty="0">
                <a:highlight>
                  <a:srgbClr val="FFFF00"/>
                </a:highlight>
              </a:rPr>
              <a:t>The car </a:t>
            </a:r>
            <a:r>
              <a:rPr lang="en-US" sz="2800" dirty="0"/>
              <a:t>is washed </a:t>
            </a:r>
            <a:r>
              <a:rPr lang="en-US" sz="2800" u="sng" dirty="0">
                <a:highlight>
                  <a:srgbClr val="00FF00"/>
                </a:highlight>
              </a:rPr>
              <a:t>by my dad </a:t>
            </a:r>
            <a:r>
              <a:rPr lang="en-US" sz="2800" dirty="0"/>
              <a:t>every weekend.(passive sentence)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If we want to mention the agent we need to use the word </a:t>
            </a:r>
            <a:r>
              <a:rPr lang="en-US" sz="2800" dirty="0">
                <a:highlight>
                  <a:srgbClr val="FF0000"/>
                </a:highlight>
              </a:rPr>
              <a:t>BY 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highlight>
                <a:srgbClr val="FF0000"/>
              </a:highlight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9F1CDCC-4CB4-47BD-8361-4E35F6FB88F4}"/>
              </a:ext>
            </a:extLst>
          </p:cNvPr>
          <p:cNvCxnSpPr/>
          <p:nvPr/>
        </p:nvCxnSpPr>
        <p:spPr>
          <a:xfrm>
            <a:off x="1926454" y="2539014"/>
            <a:ext cx="0" cy="2574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ABDD4EB-3EA8-4ACE-BB03-9B4CDB1177F3}"/>
              </a:ext>
            </a:extLst>
          </p:cNvPr>
          <p:cNvCxnSpPr/>
          <p:nvPr/>
        </p:nvCxnSpPr>
        <p:spPr>
          <a:xfrm>
            <a:off x="4314548" y="2592280"/>
            <a:ext cx="0" cy="2041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DF2BF42-E484-4BF9-9039-4711346711FB}"/>
              </a:ext>
            </a:extLst>
          </p:cNvPr>
          <p:cNvCxnSpPr>
            <a:cxnSpLocks/>
          </p:cNvCxnSpPr>
          <p:nvPr/>
        </p:nvCxnSpPr>
        <p:spPr>
          <a:xfrm flipH="1">
            <a:off x="2334827" y="2991775"/>
            <a:ext cx="1855433" cy="437225"/>
          </a:xfrm>
          <a:prstGeom prst="straightConnector1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4A62856-8ED2-4CEB-9B95-8861050745F8}"/>
              </a:ext>
            </a:extLst>
          </p:cNvPr>
          <p:cNvCxnSpPr>
            <a:cxnSpLocks/>
          </p:cNvCxnSpPr>
          <p:nvPr/>
        </p:nvCxnSpPr>
        <p:spPr>
          <a:xfrm>
            <a:off x="2334827" y="2920753"/>
            <a:ext cx="2268244" cy="419472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9A53A50-DF65-4CC7-95B2-BEDBFB79F0DD}"/>
              </a:ext>
            </a:extLst>
          </p:cNvPr>
          <p:cNvCxnSpPr>
            <a:cxnSpLocks/>
          </p:cNvCxnSpPr>
          <p:nvPr/>
        </p:nvCxnSpPr>
        <p:spPr>
          <a:xfrm flipH="1" flipV="1">
            <a:off x="4394448" y="3768572"/>
            <a:ext cx="5326601" cy="72352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4484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16E8F-5420-42E0-A0BE-9CB18A96E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009835"/>
          </a:xfrm>
        </p:spPr>
        <p:txBody>
          <a:bodyPr/>
          <a:lstStyle/>
          <a:p>
            <a:r>
              <a:rPr lang="en-US" dirty="0"/>
              <a:t>How to create a passive sentence?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4AF2B-BCDF-4A07-A4D1-A2223E2EEF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695635"/>
            <a:ext cx="10018713" cy="4628965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Name the object(which becomes the subject)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Substitute the active verb with the verb ‘TO BE’ in the same tense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Add the Past Participle (third column/ed ending) of the active verb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If the agent is necessary or important , put BY and the name of the agent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Finish the sentence</a:t>
            </a:r>
          </a:p>
        </p:txBody>
      </p:sp>
    </p:spTree>
    <p:extLst>
      <p:ext uri="{BB962C8B-B14F-4D97-AF65-F5344CB8AC3E}">
        <p14:creationId xmlns:p14="http://schemas.microsoft.com/office/powerpoint/2010/main" val="4273364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E565D-13D8-4A72-8E5E-0CFC456E8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876300"/>
          </a:xfrm>
        </p:spPr>
        <p:txBody>
          <a:bodyPr/>
          <a:lstStyle/>
          <a:p>
            <a:r>
              <a:rPr lang="en-US" dirty="0"/>
              <a:t>Simple Present Tense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D7E9DD-1F9A-4BE5-8F0F-65865CB481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85901"/>
            <a:ext cx="10018713" cy="5267324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sz="3000" dirty="0"/>
              <a:t>Verb ‘TO BE’                        </a:t>
            </a:r>
            <a:r>
              <a:rPr lang="en-US" sz="3000" dirty="0">
                <a:highlight>
                  <a:srgbClr val="00FFFF"/>
                </a:highlight>
              </a:rPr>
              <a:t>AM, IS, ARE</a:t>
            </a:r>
          </a:p>
          <a:p>
            <a:r>
              <a:rPr lang="en-US" sz="3000" dirty="0"/>
              <a:t>+  John collects the money.</a:t>
            </a:r>
          </a:p>
          <a:p>
            <a:pPr marL="0" indent="0">
              <a:buNone/>
            </a:pPr>
            <a:r>
              <a:rPr lang="en-US" sz="3000" dirty="0"/>
              <a:t>The money </a:t>
            </a:r>
            <a:r>
              <a:rPr lang="en-US" sz="3000" dirty="0">
                <a:highlight>
                  <a:srgbClr val="FFFF00"/>
                </a:highlight>
              </a:rPr>
              <a:t>IS COLLECTED </a:t>
            </a:r>
            <a:r>
              <a:rPr lang="en-US" sz="3000" dirty="0"/>
              <a:t>by John.</a:t>
            </a:r>
          </a:p>
          <a:p>
            <a:r>
              <a:rPr lang="en-US" sz="3000" dirty="0"/>
              <a:t>-  We don’t clean our rooms.</a:t>
            </a:r>
          </a:p>
          <a:p>
            <a:pPr marL="0" indent="0">
              <a:buNone/>
            </a:pPr>
            <a:r>
              <a:rPr lang="en-US" sz="3000" dirty="0"/>
              <a:t>Our rooms </a:t>
            </a:r>
            <a:r>
              <a:rPr lang="en-US" sz="3000" dirty="0">
                <a:highlight>
                  <a:srgbClr val="FFFF00"/>
                </a:highlight>
              </a:rPr>
              <a:t>AREN’T CLEANED.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000" dirty="0"/>
              <a:t>? Does Mary sells fruit?</a:t>
            </a:r>
          </a:p>
          <a:p>
            <a:pPr marL="0" indent="0">
              <a:buNone/>
            </a:pPr>
            <a:r>
              <a:rPr lang="en-US" sz="3000" dirty="0">
                <a:highlight>
                  <a:srgbClr val="FFFF00"/>
                </a:highlight>
              </a:rPr>
              <a:t>IS</a:t>
            </a:r>
            <a:r>
              <a:rPr lang="en-US" sz="3000" dirty="0"/>
              <a:t> fruit </a:t>
            </a:r>
            <a:r>
              <a:rPr lang="en-US" sz="3000" dirty="0">
                <a:highlight>
                  <a:srgbClr val="FFFF00"/>
                </a:highlight>
              </a:rPr>
              <a:t>SOLD</a:t>
            </a:r>
            <a:r>
              <a:rPr lang="en-US" sz="3000" dirty="0"/>
              <a:t> by Mary?</a:t>
            </a:r>
          </a:p>
          <a:p>
            <a:pPr marL="0" indent="0">
              <a:buNone/>
            </a:pPr>
            <a:r>
              <a:rPr lang="en-US" sz="3000" dirty="0">
                <a:highlight>
                  <a:srgbClr val="FFFF00"/>
                </a:highlight>
              </a:rPr>
              <a:t> </a:t>
            </a:r>
          </a:p>
          <a:p>
            <a:pPr marL="0" indent="0">
              <a:buNone/>
            </a:pPr>
            <a:endParaRPr lang="en-US" dirty="0">
              <a:highlight>
                <a:srgbClr val="00FFFF"/>
              </a:highlight>
            </a:endParaRPr>
          </a:p>
          <a:p>
            <a:endParaRPr lang="en-US" dirty="0">
              <a:highlight>
                <a:srgbClr val="00FFFF"/>
              </a:highlight>
            </a:endParaRPr>
          </a:p>
          <a:p>
            <a:endParaRPr lang="en-US" dirty="0">
              <a:highlight>
                <a:srgbClr val="00FFFF"/>
              </a:highlight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B8DA6AF1-9F59-43F7-8356-E87B733DD52F}"/>
              </a:ext>
            </a:extLst>
          </p:cNvPr>
          <p:cNvSpPr/>
          <p:nvPr/>
        </p:nvSpPr>
        <p:spPr>
          <a:xfrm>
            <a:off x="3739888" y="1970202"/>
            <a:ext cx="1000125" cy="2571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241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DEDC8-DACA-4FA9-A8FA-2BEEF79EE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1074420"/>
          </a:xfrm>
        </p:spPr>
        <p:txBody>
          <a:bodyPr/>
          <a:lstStyle/>
          <a:p>
            <a:r>
              <a:rPr lang="en-US" dirty="0"/>
              <a:t>Examples: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264CF-3540-4FEE-B870-97D2CA942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3843" y="1493520"/>
            <a:ext cx="10018713" cy="51130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1. You don’t write the letter.</a:t>
            </a:r>
          </a:p>
          <a:p>
            <a:pPr marL="0" indent="0">
              <a:buNone/>
            </a:pPr>
            <a:r>
              <a:rPr lang="en-US" dirty="0"/>
              <a:t>The letter is not (isn’t) written.</a:t>
            </a:r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Mr</a:t>
            </a:r>
            <a:r>
              <a:rPr lang="en-US" dirty="0"/>
              <a:t> Jones watches films.</a:t>
            </a:r>
          </a:p>
          <a:p>
            <a:pPr marL="0" indent="0">
              <a:buNone/>
            </a:pPr>
            <a:r>
              <a:rPr lang="en-US" dirty="0"/>
              <a:t>Films are watched by </a:t>
            </a:r>
            <a:r>
              <a:rPr lang="en-US" dirty="0" err="1"/>
              <a:t>Mr</a:t>
            </a:r>
            <a:r>
              <a:rPr lang="en-US" dirty="0"/>
              <a:t> Jones.</a:t>
            </a:r>
          </a:p>
          <a:p>
            <a:pPr marL="0" indent="0">
              <a:buNone/>
            </a:pPr>
            <a:r>
              <a:rPr lang="en-US" dirty="0"/>
              <a:t>3. The policemen help children.</a:t>
            </a:r>
          </a:p>
          <a:p>
            <a:pPr marL="0" indent="0">
              <a:buNone/>
            </a:pPr>
            <a:r>
              <a:rPr lang="en-US" dirty="0"/>
              <a:t>The children are helped by the policemen.</a:t>
            </a:r>
          </a:p>
          <a:p>
            <a:pPr marL="0" indent="0">
              <a:buNone/>
            </a:pPr>
            <a:r>
              <a:rPr lang="en-US" dirty="0"/>
              <a:t>4. Does mother water the flowers?</a:t>
            </a:r>
          </a:p>
          <a:p>
            <a:pPr marL="0" indent="0">
              <a:buNone/>
            </a:pPr>
            <a:r>
              <a:rPr lang="en-US" dirty="0"/>
              <a:t>Are the flowers watered by mother?</a:t>
            </a:r>
          </a:p>
          <a:p>
            <a:pPr marL="0" indent="0">
              <a:buNone/>
            </a:pPr>
            <a:r>
              <a:rPr lang="en-US" dirty="0"/>
              <a:t>5. Do you take photos?</a:t>
            </a:r>
          </a:p>
          <a:p>
            <a:pPr marL="0" indent="0">
              <a:buNone/>
            </a:pPr>
            <a:r>
              <a:rPr lang="en-US" dirty="0"/>
              <a:t>Are the photos taken by you?</a:t>
            </a:r>
          </a:p>
        </p:txBody>
      </p:sp>
    </p:spTree>
    <p:extLst>
      <p:ext uri="{BB962C8B-B14F-4D97-AF65-F5344CB8AC3E}">
        <p14:creationId xmlns:p14="http://schemas.microsoft.com/office/powerpoint/2010/main" val="3083468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7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E53C5-676E-4AE2-BFEA-FAF73A4E1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963891"/>
          </a:xfrm>
        </p:spPr>
        <p:txBody>
          <a:bodyPr/>
          <a:lstStyle/>
          <a:p>
            <a:r>
              <a:rPr lang="en-US" dirty="0"/>
              <a:t>Simple Past Tense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F464A-59A8-48E8-9783-04B0A1B1AB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536569"/>
            <a:ext cx="10018713" cy="4864230"/>
          </a:xfrm>
        </p:spPr>
        <p:txBody>
          <a:bodyPr/>
          <a:lstStyle/>
          <a:p>
            <a:r>
              <a:rPr lang="en-US" sz="2800" dirty="0"/>
              <a:t>Verb ‘TO BE’                 WAS/WERE</a:t>
            </a:r>
          </a:p>
          <a:p>
            <a:r>
              <a:rPr lang="en-US" sz="2800" dirty="0"/>
              <a:t>+ She bought four apples.</a:t>
            </a:r>
          </a:p>
          <a:p>
            <a:pPr marL="0" indent="0">
              <a:buNone/>
            </a:pPr>
            <a:r>
              <a:rPr lang="en-US" sz="2800" dirty="0"/>
              <a:t>Four apples </a:t>
            </a:r>
            <a:r>
              <a:rPr lang="en-US" sz="2800" dirty="0">
                <a:highlight>
                  <a:srgbClr val="FFFF00"/>
                </a:highlight>
              </a:rPr>
              <a:t>WERE BOUGHT</a:t>
            </a:r>
            <a:r>
              <a:rPr lang="en-US" sz="2800" dirty="0"/>
              <a:t>.</a:t>
            </a:r>
          </a:p>
          <a:p>
            <a:r>
              <a:rPr lang="en-US" sz="2800" dirty="0"/>
              <a:t>- My grandmother didn’t tell good stories.</a:t>
            </a:r>
          </a:p>
          <a:p>
            <a:pPr marL="0" indent="0">
              <a:buNone/>
            </a:pPr>
            <a:r>
              <a:rPr lang="en-US" sz="2800" dirty="0"/>
              <a:t>Good stories </a:t>
            </a:r>
            <a:r>
              <a:rPr lang="en-US" sz="2800" dirty="0">
                <a:highlight>
                  <a:srgbClr val="FFFF00"/>
                </a:highlight>
              </a:rPr>
              <a:t>WEREN’T  TOLD </a:t>
            </a:r>
            <a:r>
              <a:rPr lang="en-US" sz="2800" dirty="0"/>
              <a:t>by my grandmother.</a:t>
            </a:r>
          </a:p>
          <a:p>
            <a:r>
              <a:rPr lang="en-US" sz="2800" dirty="0"/>
              <a:t>? Did you write the letter?</a:t>
            </a:r>
          </a:p>
          <a:p>
            <a:pPr marL="0" indent="0">
              <a:buNone/>
            </a:pPr>
            <a:r>
              <a:rPr lang="en-US" sz="2800" dirty="0">
                <a:highlight>
                  <a:srgbClr val="FFFF00"/>
                </a:highlight>
              </a:rPr>
              <a:t>WAS</a:t>
            </a:r>
            <a:r>
              <a:rPr lang="en-US" sz="2800" dirty="0"/>
              <a:t> the letter </a:t>
            </a:r>
            <a:r>
              <a:rPr lang="en-US" sz="2800" dirty="0">
                <a:highlight>
                  <a:srgbClr val="FFFF00"/>
                </a:highlight>
              </a:rPr>
              <a:t>WRITTEN</a:t>
            </a:r>
            <a:r>
              <a:rPr lang="en-US" sz="2800" dirty="0"/>
              <a:t> by you?</a:t>
            </a:r>
          </a:p>
          <a:p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36D2CDA2-0446-49A8-AB93-698CDB3FD1FE}"/>
              </a:ext>
            </a:extLst>
          </p:cNvPr>
          <p:cNvSpPr/>
          <p:nvPr/>
        </p:nvSpPr>
        <p:spPr>
          <a:xfrm>
            <a:off x="3912123" y="1522429"/>
            <a:ext cx="725864" cy="2545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53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CBB39-EB1C-4E40-9E12-309BA5004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822489"/>
          </a:xfrm>
        </p:spPr>
        <p:txBody>
          <a:bodyPr/>
          <a:lstStyle/>
          <a:p>
            <a:r>
              <a:rPr lang="en-US" dirty="0"/>
              <a:t>Examples: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1917B9-0B56-4CF7-BFAE-CE293084CB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508289"/>
            <a:ext cx="10018713" cy="505276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1.Tom and Max ate five hamburgers.</a:t>
            </a:r>
          </a:p>
          <a:p>
            <a:pPr marL="0" indent="0">
              <a:buNone/>
            </a:pPr>
            <a:r>
              <a:rPr lang="en-US" dirty="0"/>
              <a:t>Five hamburgers were eaten by Tom and Max.</a:t>
            </a:r>
          </a:p>
          <a:p>
            <a:pPr marL="0" indent="0">
              <a:buNone/>
            </a:pPr>
            <a:r>
              <a:rPr lang="en-US" dirty="0"/>
              <a:t>2. People destroyed twenty books at the city library last month.</a:t>
            </a:r>
          </a:p>
          <a:p>
            <a:pPr marL="0" indent="0">
              <a:buNone/>
            </a:pPr>
            <a:r>
              <a:rPr lang="en-US" dirty="0"/>
              <a:t>Twenty books were destroyed at the city library last month.</a:t>
            </a:r>
          </a:p>
          <a:p>
            <a:pPr marL="0" indent="0">
              <a:buNone/>
            </a:pPr>
            <a:r>
              <a:rPr lang="en-US" dirty="0"/>
              <a:t>3. Did you find a wallet on the street yesterday?</a:t>
            </a:r>
          </a:p>
          <a:p>
            <a:pPr marL="0" indent="0">
              <a:buNone/>
            </a:pPr>
            <a:r>
              <a:rPr lang="en-US" dirty="0"/>
              <a:t>Was the wallet found on the street yesterday?</a:t>
            </a:r>
          </a:p>
          <a:p>
            <a:pPr marL="0" indent="0">
              <a:buNone/>
            </a:pPr>
            <a:r>
              <a:rPr lang="en-US" dirty="0"/>
              <a:t>4. They didn’t watch the football match yesterday.</a:t>
            </a:r>
          </a:p>
          <a:p>
            <a:pPr marL="0" indent="0">
              <a:buNone/>
            </a:pPr>
            <a:r>
              <a:rPr lang="en-US" dirty="0"/>
              <a:t>The football match wasn’t watched yesterday.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17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7ECDD-A647-4394-8CA9-C3B70D63B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982744"/>
          </a:xfrm>
        </p:spPr>
        <p:txBody>
          <a:bodyPr/>
          <a:lstStyle/>
          <a:p>
            <a:r>
              <a:rPr lang="en-US" dirty="0"/>
              <a:t>Future Tense- Will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A69E41-A526-4402-9A07-1D388524B5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545996"/>
            <a:ext cx="10018713" cy="4958499"/>
          </a:xfrm>
        </p:spPr>
        <p:txBody>
          <a:bodyPr>
            <a:normAutofit/>
          </a:bodyPr>
          <a:lstStyle/>
          <a:p>
            <a:r>
              <a:rPr lang="en-US" sz="2800" dirty="0"/>
              <a:t>Verb ‘TO BE’             </a:t>
            </a:r>
            <a:r>
              <a:rPr lang="en-US" sz="2800" dirty="0">
                <a:highlight>
                  <a:srgbClr val="00FFFF"/>
                </a:highlight>
              </a:rPr>
              <a:t>WILL BE</a:t>
            </a:r>
          </a:p>
          <a:p>
            <a:r>
              <a:rPr lang="en-US" sz="2800" dirty="0"/>
              <a:t>+Somebody will clean the office later.</a:t>
            </a:r>
          </a:p>
          <a:p>
            <a:pPr marL="0" indent="0">
              <a:buNone/>
            </a:pPr>
            <a:r>
              <a:rPr lang="en-US" sz="2800" dirty="0"/>
              <a:t>The office </a:t>
            </a:r>
            <a:r>
              <a:rPr lang="en-US" sz="2800" dirty="0">
                <a:highlight>
                  <a:srgbClr val="FFFF00"/>
                </a:highlight>
              </a:rPr>
              <a:t>WILL BE CLEANED </a:t>
            </a:r>
            <a:r>
              <a:rPr lang="en-US" sz="2800" dirty="0"/>
              <a:t>later.</a:t>
            </a:r>
          </a:p>
          <a:p>
            <a:r>
              <a:rPr lang="en-US" sz="2800" dirty="0"/>
              <a:t>- Tom won’t buy a new bike.</a:t>
            </a:r>
          </a:p>
          <a:p>
            <a:pPr marL="0" indent="0">
              <a:buNone/>
            </a:pPr>
            <a:r>
              <a:rPr lang="en-US" sz="2800" dirty="0"/>
              <a:t>A new bike </a:t>
            </a:r>
            <a:r>
              <a:rPr lang="en-US" sz="2800" dirty="0">
                <a:highlight>
                  <a:srgbClr val="FFFF00"/>
                </a:highlight>
              </a:rPr>
              <a:t>WON’T BE BOUGHT </a:t>
            </a:r>
            <a:r>
              <a:rPr lang="en-US" sz="2800" dirty="0"/>
              <a:t>by Tom.</a:t>
            </a:r>
          </a:p>
          <a:p>
            <a:r>
              <a:rPr lang="en-US" sz="2800"/>
              <a:t>? Will </a:t>
            </a:r>
            <a:r>
              <a:rPr lang="en-US" sz="2800" dirty="0"/>
              <a:t>they finish the new stadium on time?</a:t>
            </a:r>
          </a:p>
          <a:p>
            <a:pPr marL="0" indent="0">
              <a:buNone/>
            </a:pPr>
            <a:r>
              <a:rPr lang="en-US" sz="2800" dirty="0">
                <a:highlight>
                  <a:srgbClr val="FFFF00"/>
                </a:highlight>
              </a:rPr>
              <a:t>WILL</a:t>
            </a:r>
            <a:r>
              <a:rPr lang="en-US" sz="2800" dirty="0"/>
              <a:t> the new stadium </a:t>
            </a:r>
            <a:r>
              <a:rPr lang="en-US" sz="2800" dirty="0">
                <a:highlight>
                  <a:srgbClr val="FFFF00"/>
                </a:highlight>
              </a:rPr>
              <a:t>BE FINISHED </a:t>
            </a:r>
            <a:r>
              <a:rPr lang="en-US" sz="2800" dirty="0"/>
              <a:t>on time?</a:t>
            </a:r>
          </a:p>
          <a:p>
            <a:pPr marL="0" indent="0">
              <a:buNone/>
            </a:pPr>
            <a:endParaRPr lang="en-US" dirty="0">
              <a:highlight>
                <a:srgbClr val="00FFFF"/>
              </a:highlight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CBC8D873-4B06-4074-A9DB-06E3DAC2A046}"/>
              </a:ext>
            </a:extLst>
          </p:cNvPr>
          <p:cNvSpPr/>
          <p:nvPr/>
        </p:nvSpPr>
        <p:spPr>
          <a:xfrm>
            <a:off x="3780148" y="1894788"/>
            <a:ext cx="575036" cy="2356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087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219C9-A0C5-4060-BCFD-23F152F99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1208988"/>
          </a:xfrm>
        </p:spPr>
        <p:txBody>
          <a:bodyPr/>
          <a:lstStyle/>
          <a:p>
            <a:r>
              <a:rPr lang="en-US" dirty="0"/>
              <a:t>Examples: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DD941A-A00F-4FDD-843A-684457618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640264"/>
            <a:ext cx="10018713" cy="4694547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1. The birds will eat those cookies.</a:t>
            </a:r>
          </a:p>
          <a:p>
            <a:pPr marL="0" indent="0">
              <a:buNone/>
            </a:pPr>
            <a:r>
              <a:rPr lang="en-US" sz="2800" dirty="0"/>
              <a:t>Those cookies will be eaten by the birds.</a:t>
            </a:r>
          </a:p>
          <a:p>
            <a:pPr marL="0" indent="0">
              <a:buNone/>
            </a:pPr>
            <a:r>
              <a:rPr lang="en-US" sz="2800" dirty="0"/>
              <a:t>2. The next earthquake will destroy the city.</a:t>
            </a:r>
          </a:p>
          <a:p>
            <a:pPr marL="0" indent="0">
              <a:buNone/>
            </a:pPr>
            <a:r>
              <a:rPr lang="en-US" sz="2800" dirty="0"/>
              <a:t>The city will be destroyed by the next earthquake.</a:t>
            </a:r>
          </a:p>
          <a:p>
            <a:pPr marL="0" indent="0">
              <a:buNone/>
            </a:pPr>
            <a:r>
              <a:rPr lang="en-US" sz="2800" dirty="0"/>
              <a:t>3. Will he pick up the kids tomorrow?</a:t>
            </a:r>
          </a:p>
          <a:p>
            <a:pPr marL="0" indent="0">
              <a:buNone/>
            </a:pPr>
            <a:r>
              <a:rPr lang="en-US" sz="2800" dirty="0"/>
              <a:t>Will the kids be picked up tomorrow?</a:t>
            </a:r>
          </a:p>
          <a:p>
            <a:pPr marL="0" indent="0">
              <a:buNone/>
            </a:pPr>
            <a:r>
              <a:rPr lang="en-US" sz="2800" dirty="0"/>
              <a:t>4. They won’t polish the wooden floor.</a:t>
            </a:r>
          </a:p>
          <a:p>
            <a:pPr marL="0" indent="0">
              <a:buNone/>
            </a:pPr>
            <a:r>
              <a:rPr lang="en-US" sz="2800" dirty="0"/>
              <a:t>The wooden floor won’t be polished.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26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207</TotalTime>
  <Words>803</Words>
  <Application>Microsoft Office PowerPoint</Application>
  <PresentationFormat>Widescreen</PresentationFormat>
  <Paragraphs>107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Parallax</vt:lpstr>
      <vt:lpstr>PASSIVE VOICE</vt:lpstr>
      <vt:lpstr>What’s Passive Voice?</vt:lpstr>
      <vt:lpstr>How to create a passive sentence?</vt:lpstr>
      <vt:lpstr>Simple Present Tense</vt:lpstr>
      <vt:lpstr>Examples:</vt:lpstr>
      <vt:lpstr>Simple Past Tense</vt:lpstr>
      <vt:lpstr>Examples:</vt:lpstr>
      <vt:lpstr>Future Tense- Will</vt:lpstr>
      <vt:lpstr>Examples:</vt:lpstr>
      <vt:lpstr>Present Perfect Simple</vt:lpstr>
      <vt:lpstr>Exercises:</vt:lpstr>
      <vt:lpstr>Exercises: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Ana Markovic</dc:creator>
  <cp:lastModifiedBy>jelenadjordjevic2212@gmail.com</cp:lastModifiedBy>
  <cp:revision>23</cp:revision>
  <dcterms:created xsi:type="dcterms:W3CDTF">2021-03-19T11:08:52Z</dcterms:created>
  <dcterms:modified xsi:type="dcterms:W3CDTF">2024-01-26T17:06:46Z</dcterms:modified>
</cp:coreProperties>
</file>