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Book Antiqua" pitchFamily="18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100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58931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800"/>
              <a:buFont typeface="Lucida Sans"/>
              <a:buNone/>
              <a:defRPr sz="4800" b="1" cap="none">
                <a:solidFill>
                  <a:srgbClr val="EAD59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SzPts val="182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71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217420" y="-160020"/>
            <a:ext cx="470916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l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l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2895" algn="l">
              <a:spcBef>
                <a:spcPts val="360"/>
              </a:spcBef>
              <a:spcAft>
                <a:spcPts val="0"/>
              </a:spcAft>
              <a:buSzPts val="1170"/>
              <a:buChar char="▣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◼"/>
              <a:defRPr/>
            </a:lvl2pPr>
            <a:lvl3pPr marL="1371600" lvl="2" indent="-337185" algn="l">
              <a:spcBef>
                <a:spcPts val="360"/>
              </a:spcBef>
              <a:spcAft>
                <a:spcPts val="0"/>
              </a:spcAft>
              <a:buSzPts val="1710"/>
              <a:buChar char="🢭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CC577"/>
              </a:buClr>
              <a:buSzPts val="4800"/>
              <a:buFont typeface="Lucida Sans"/>
              <a:buNone/>
              <a:defRPr sz="4800" b="1" cap="none">
                <a:solidFill>
                  <a:srgbClr val="DCC577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3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52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915" algn="l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l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l">
              <a:spcBef>
                <a:spcPts val="400"/>
              </a:spcBef>
              <a:spcAft>
                <a:spcPts val="0"/>
              </a:spcAft>
              <a:buSzPts val="1900"/>
              <a:buChar char="🢭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915" algn="l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l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49250" algn="l">
              <a:spcBef>
                <a:spcPts val="400"/>
              </a:spcBef>
              <a:spcAft>
                <a:spcPts val="0"/>
              </a:spcAft>
              <a:buSzPts val="1900"/>
              <a:buChar char="🢭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100"/>
              <a:buFont typeface="Lucida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645025" y="1535112"/>
            <a:ext cx="4041775" cy="75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56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71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57200" y="2362200"/>
            <a:ext cx="4040188" cy="3763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7660" algn="l"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l"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l">
              <a:spcBef>
                <a:spcPts val="360"/>
              </a:spcBef>
              <a:spcAft>
                <a:spcPts val="0"/>
              </a:spcAft>
              <a:buSzPts val="1710"/>
              <a:buChar char="🢭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362200"/>
            <a:ext cx="4041775" cy="3763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7660" algn="l">
              <a:spcBef>
                <a:spcPts val="480"/>
              </a:spcBef>
              <a:spcAft>
                <a:spcPts val="0"/>
              </a:spcAft>
              <a:buSzPts val="1560"/>
              <a:buChar char="▣"/>
              <a:defRPr sz="2400"/>
            </a:lvl1pPr>
            <a:lvl2pPr marL="914400" lvl="1" indent="-330200" algn="l">
              <a:spcBef>
                <a:spcPts val="400"/>
              </a:spcBef>
              <a:spcAft>
                <a:spcPts val="0"/>
              </a:spcAft>
              <a:buSzPts val="1600"/>
              <a:buChar char="◼"/>
              <a:defRPr sz="2000"/>
            </a:lvl2pPr>
            <a:lvl3pPr marL="1371600" lvl="2" indent="-337185" algn="l">
              <a:spcBef>
                <a:spcPts val="360"/>
              </a:spcBef>
              <a:spcAft>
                <a:spcPts val="0"/>
              </a:spcAft>
              <a:buSzPts val="1710"/>
              <a:buChar char="🢭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🢝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■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4DB8A"/>
              </a:buClr>
              <a:buSzPts val="2200"/>
              <a:buFont typeface="Lucida Sans"/>
              <a:buNone/>
              <a:defRPr sz="2200" b="0">
                <a:solidFill>
                  <a:srgbClr val="F4DB8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3008313" cy="460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9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915" algn="l">
              <a:spcBef>
                <a:spcPts val="520"/>
              </a:spcBef>
              <a:spcAft>
                <a:spcPts val="0"/>
              </a:spcAft>
              <a:buSzPts val="1690"/>
              <a:buChar char="▣"/>
              <a:defRPr sz="2600"/>
            </a:lvl1pPr>
            <a:lvl2pPr marL="914400" lvl="1" indent="-350519" algn="l">
              <a:spcBef>
                <a:spcPts val="480"/>
              </a:spcBef>
              <a:spcAft>
                <a:spcPts val="0"/>
              </a:spcAft>
              <a:buSzPts val="1920"/>
              <a:buChar char="◼"/>
              <a:defRPr sz="2400"/>
            </a:lvl2pPr>
            <a:lvl3pPr marL="1371600" lvl="2" indent="-361314" algn="l">
              <a:spcBef>
                <a:spcPts val="440"/>
              </a:spcBef>
              <a:spcAft>
                <a:spcPts val="0"/>
              </a:spcAft>
              <a:buSzPts val="2090"/>
              <a:buChar char="🢭"/>
              <a:defRPr sz="22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🢝"/>
              <a:defRPr sz="20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2000"/>
              <a:buFont typeface="Lucida Sans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solidFill>
            <a:schemeClr val="dk2"/>
          </a:solidFill>
          <a:ln w="4445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90500" dist="228600" dir="2700000" sy="90000">
              <a:srgbClr val="000000">
                <a:alpha val="24705"/>
              </a:srgbClr>
            </a:outerShdw>
          </a:effectLst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828800" y="1166787"/>
            <a:ext cx="54864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marL="914400" lvl="1" indent="-289560" algn="l">
              <a:spcBef>
                <a:spcPts val="240"/>
              </a:spcBef>
              <a:spcAft>
                <a:spcPts val="0"/>
              </a:spcAft>
              <a:buSzPts val="960"/>
              <a:buChar char="◼"/>
              <a:defRPr sz="1200"/>
            </a:lvl2pPr>
            <a:lvl3pPr marL="1371600" lvl="2" indent="-288925" algn="l">
              <a:spcBef>
                <a:spcPts val="200"/>
              </a:spcBef>
              <a:spcAft>
                <a:spcPts val="0"/>
              </a:spcAft>
              <a:buSzPts val="950"/>
              <a:buChar char="🢭"/>
              <a:defRPr sz="1000"/>
            </a:lvl3pPr>
            <a:lvl4pPr marL="1828800" lvl="3" indent="-285750" algn="l">
              <a:spcBef>
                <a:spcPts val="180"/>
              </a:spcBef>
              <a:spcAft>
                <a:spcPts val="0"/>
              </a:spcAft>
              <a:buSzPts val="900"/>
              <a:buChar char="🢝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Char char="■"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100"/>
              <a:buFont typeface="Lucida Sans"/>
              <a:buNone/>
              <a:defRPr sz="4100" b="1" i="0" u="none" strike="noStrike" cap="none">
                <a:solidFill>
                  <a:srgbClr val="EAD594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4170" algn="l" rtl="0">
              <a:spcBef>
                <a:spcPts val="560"/>
              </a:spcBef>
              <a:spcAft>
                <a:spcPts val="0"/>
              </a:spcAft>
              <a:buClr>
                <a:srgbClr val="F9F9F9"/>
              </a:buClr>
              <a:buSzPts val="1820"/>
              <a:buFont typeface="Noto Sans Symbols"/>
              <a:buChar char="▣"/>
              <a:defRPr sz="2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35051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Noto Sans Symbols"/>
              <a:buChar char="◼"/>
              <a:defRPr sz="2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361314" algn="l" rtl="0"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090"/>
              <a:buFont typeface="Noto Sans Symbols"/>
              <a:buChar char="🢭"/>
              <a:defRPr sz="22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🢝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🢝"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ABABA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EAD594"/>
              </a:buClr>
              <a:buSzPts val="4800"/>
              <a:buFont typeface="Lucida Sans"/>
              <a:buNone/>
            </a:pPr>
            <a:r>
              <a:rPr lang="en-US"/>
              <a:t>AUSTRALIJA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820"/>
              <a:buNone/>
            </a:pPr>
            <a:r>
              <a:rPr lang="en-US"/>
              <a:t>Mihajlo Smilić</a:t>
            </a:r>
            <a:endParaRPr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i</a:t>
            </a:r>
            <a:endParaRPr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Aleksandar Jovanović 7/4</a:t>
            </a:r>
            <a:endParaRPr/>
          </a:p>
        </p:txBody>
      </p:sp>
      <p:pic>
        <p:nvPicPr>
          <p:cNvPr id="86" name="Google Shape;86;p13" descr="australija 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2600" y="152400"/>
            <a:ext cx="2819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australija-zastav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800600"/>
            <a:ext cx="3522133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ongaMladenVGeo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4800600"/>
            <a:ext cx="35433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australija 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400" y="76201"/>
            <a:ext cx="3581400" cy="238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2" descr="0009089553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2400"/>
            <a:ext cx="3810000" cy="2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 descr="sidnejska-opera-australija-1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6400" y="4343400"/>
            <a:ext cx="3505200" cy="234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 descr="sidnejska-opera-australija-20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90800" y="2286000"/>
            <a:ext cx="3824288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 descr="veliki-koralni-greben-australije-14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4800" y="0"/>
            <a:ext cx="37592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 descr="veliki-kg-slik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4495800"/>
            <a:ext cx="3962400" cy="2137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>
            <a:spLocks noGrp="1"/>
          </p:cNvSpPr>
          <p:nvPr>
            <p:ph type="body" idx="1"/>
          </p:nvPr>
        </p:nvSpPr>
        <p:spPr>
          <a:xfrm>
            <a:off x="152400" y="0"/>
            <a:ext cx="88392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1820"/>
              <a:buChar char="▣"/>
            </a:pPr>
            <a:r>
              <a:rPr lang="en-US" u="sng"/>
              <a:t>*Jezero Hilijer</a:t>
            </a:r>
            <a:endParaRPr u="sng"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slano jezero u Zapadnoj Australiji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poznato je zbog svoje roze boje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za boju ovog jezera su odgovorne crvene halofilne bakterije</a:t>
            </a: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</p:txBody>
      </p:sp>
      <p:pic>
        <p:nvPicPr>
          <p:cNvPr id="159" name="Google Shape;159;p23" descr="lakehillier2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8800" y="2133600"/>
            <a:ext cx="3124200" cy="224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 descr="lakehillier5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" y="2819400"/>
            <a:ext cx="5089695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 descr="pinkhillerlak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10200" y="4569460"/>
            <a:ext cx="3886200" cy="2288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>
            <a:spLocks noGrp="1"/>
          </p:cNvSpPr>
          <p:nvPr>
            <p:ph type="body" idx="1"/>
          </p:nvPr>
        </p:nvSpPr>
        <p:spPr>
          <a:xfrm>
            <a:off x="152400" y="0"/>
            <a:ext cx="8839200" cy="67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295910" algn="l" rtl="0">
              <a:spcBef>
                <a:spcPts val="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 i="1"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411480" algn="l" rtl="0">
              <a:spcBef>
                <a:spcPts val="1920"/>
              </a:spcBef>
              <a:spcAft>
                <a:spcPts val="0"/>
              </a:spcAft>
              <a:buSzPts val="6240"/>
              <a:buNone/>
            </a:pPr>
            <a:r>
              <a:rPr lang="en-US" sz="9600" b="1" i="1"/>
              <a:t>         KRAJ</a:t>
            </a:r>
            <a:r>
              <a:rPr lang="en-US" b="1" i="1"/>
              <a:t>                                      </a:t>
            </a:r>
            <a:endParaRPr b="1" i="1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152400" y="0"/>
            <a:ext cx="8839200" cy="6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*OSNOVNE ODLIKE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- glavni grad: Kanbera 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- službeni jezik: engleski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- valuta: australijski dolar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- površina: 7,6 miliona km2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- broj stanovnika:  32 miliona 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</p:txBody>
      </p:sp>
      <p:pic>
        <p:nvPicPr>
          <p:cNvPr id="95" name="Google Shape;95;p14" descr="australija 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00" y="152400"/>
            <a:ext cx="2716216" cy="203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AUSTRALIJA 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9800" y="2362200"/>
            <a:ext cx="2971800" cy="2564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5555555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" y="5257800"/>
            <a:ext cx="6172200" cy="1352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76200" y="0"/>
            <a:ext cx="89154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2080"/>
              <a:buChar char="▣"/>
            </a:pPr>
            <a:r>
              <a:rPr lang="en-US" sz="3200" u="sng"/>
              <a:t>*Australija se sastoji od 6 država i 2 teritorije</a:t>
            </a:r>
            <a:endParaRPr sz="3200" u="sng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teritorija glavnog grada-Kanbera</a:t>
            </a:r>
            <a:endParaRPr sz="3200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Severna teritorija - glavni grad Darvin</a:t>
            </a:r>
            <a:endParaRPr sz="3200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Viktorija - glavni grad Melburn</a:t>
            </a:r>
            <a:endParaRPr sz="3200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Novi Južni Vels - glavni grad Sidnej </a:t>
            </a:r>
            <a:endParaRPr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Južna Australija -glavni grad Adelajd</a:t>
            </a:r>
            <a:endParaRPr sz="3200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Tasmanija - glavni grad Hobart</a:t>
            </a:r>
            <a:endParaRPr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Kvinslend - glavni grad Brizbejn</a:t>
            </a:r>
            <a:endParaRPr sz="3200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Char char="▣"/>
            </a:pPr>
            <a:r>
              <a:rPr lang="en-US" sz="3200"/>
              <a:t>- Zapadna Australija - glavni grad Pert</a:t>
            </a:r>
            <a:endParaRPr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None/>
            </a:pPr>
            <a:endParaRPr sz="3200"/>
          </a:p>
          <a:p>
            <a:pPr marL="548640" lvl="0" indent="-411480" algn="l" rtl="0">
              <a:spcBef>
                <a:spcPts val="640"/>
              </a:spcBef>
              <a:spcAft>
                <a:spcPts val="0"/>
              </a:spcAft>
              <a:buSzPts val="2080"/>
              <a:buNone/>
            </a:pPr>
            <a:endParaRPr sz="3200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 descr="bla bla bl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152400"/>
            <a:ext cx="73914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152400" y="152400"/>
            <a:ext cx="88392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2340"/>
              <a:buChar char="▣"/>
            </a:pPr>
            <a:r>
              <a:rPr lang="en-US" sz="3600" u="sng"/>
              <a:t>Reljef</a:t>
            </a:r>
            <a:endParaRPr sz="3600" u="sng"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Char char="▣"/>
            </a:pPr>
            <a:r>
              <a:rPr lang="en-US" sz="3600"/>
              <a:t>- </a:t>
            </a:r>
            <a:r>
              <a:rPr lang="en-US"/>
              <a:t>planinski (Košćuško, Velike Razvodne planine, Mount Osa, Australijski Alpi)</a:t>
            </a:r>
            <a:endParaRPr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Char char="▣"/>
            </a:pPr>
            <a:r>
              <a:rPr lang="en-US" sz="3600"/>
              <a:t>- </a:t>
            </a:r>
            <a:r>
              <a:rPr lang="en-US"/>
              <a:t>pustinjski (Velika Viktorijina pustinja, Gibsonova pustinja, Velika peščana pustinja)</a:t>
            </a:r>
            <a:endParaRPr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Char char="▣"/>
            </a:pPr>
            <a:r>
              <a:rPr lang="en-US" sz="3600"/>
              <a:t>- </a:t>
            </a:r>
            <a:r>
              <a:rPr lang="en-US"/>
              <a:t>ravničarski (Srednjeaustralijska nizija)</a:t>
            </a:r>
            <a:endParaRPr/>
          </a:p>
          <a:p>
            <a:pPr marL="548640" lvl="0" indent="-262890" algn="l" rtl="0">
              <a:spcBef>
                <a:spcPts val="720"/>
              </a:spcBef>
              <a:spcAft>
                <a:spcPts val="0"/>
              </a:spcAft>
              <a:buSzPts val="2340"/>
              <a:buNone/>
            </a:pPr>
            <a:endParaRPr sz="3600"/>
          </a:p>
        </p:txBody>
      </p:sp>
      <p:pic>
        <p:nvPicPr>
          <p:cNvPr id="113" name="Google Shape;113;p17" descr="345px-Topography_of_austra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657600"/>
            <a:ext cx="3156857" cy="294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7" descr="1223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6600" y="2667000"/>
            <a:ext cx="2057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 descr="rrz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34200" y="4495800"/>
            <a:ext cx="2209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 descr="658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91000" y="3886200"/>
            <a:ext cx="2209800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2340"/>
              <a:buNone/>
            </a:pPr>
            <a:r>
              <a:rPr lang="en-US" sz="3600" u="sng"/>
              <a:t>Vode</a:t>
            </a:r>
            <a:endParaRPr sz="3600" u="sng"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reke: Mari,Darling,Marambidži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     - jezera: Erovo, Torens, Gerdner</a:t>
            </a:r>
            <a:endParaRPr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None/>
            </a:pPr>
            <a:r>
              <a:rPr lang="en-US" sz="3600" u="sng"/>
              <a:t>Stanovništvo</a:t>
            </a:r>
            <a:endParaRPr sz="3600" u="sng"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starosedeoci-Aboridžini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najređe naseljen kontinent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     - Španci i Portugalci su prvi doplovili do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obale Australije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r>
              <a:rPr lang="en-US"/>
              <a:t>      - U početku su dovođeni kažnjenici iz Velike Britanije a kasnije su izgrađena prva naselja slobodnih građana</a:t>
            </a: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  <a:p>
            <a:pPr marL="548640" lvl="0" indent="-295910" algn="l" rtl="0">
              <a:spcBef>
                <a:spcPts val="560"/>
              </a:spcBef>
              <a:spcAft>
                <a:spcPts val="0"/>
              </a:spcAft>
              <a:buSzPts val="1820"/>
              <a:buNone/>
            </a:pPr>
            <a:endParaRPr/>
          </a:p>
        </p:txBody>
      </p:sp>
      <p:pic>
        <p:nvPicPr>
          <p:cNvPr id="122" name="Google Shape;122;p18" descr="755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0800" y="228600"/>
            <a:ext cx="2286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 descr="97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1400" y="2743200"/>
            <a:ext cx="15240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89154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2340"/>
              <a:buChar char="▣"/>
            </a:pPr>
            <a:r>
              <a:rPr lang="en-US" sz="3600" u="sng"/>
              <a:t>Privreda</a:t>
            </a:r>
            <a:endParaRPr sz="3600" u="sng"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Char char="▣"/>
            </a:pPr>
            <a:r>
              <a:rPr lang="en-US" sz="3600"/>
              <a:t>- </a:t>
            </a:r>
            <a:r>
              <a:rPr lang="en-US"/>
              <a:t>razvijena je industrija i turizam</a:t>
            </a:r>
            <a:endParaRPr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Char char="▣"/>
            </a:pPr>
            <a:r>
              <a:rPr lang="en-US" sz="3600"/>
              <a:t>-</a:t>
            </a:r>
            <a:r>
              <a:rPr lang="en-US"/>
              <a:t> Australija je bogata rudama (gvožđe, boksit, mangan, olovo, cink…)</a:t>
            </a:r>
            <a:endParaRPr/>
          </a:p>
          <a:p>
            <a:pPr marL="548640" lvl="0" indent="-411480" algn="l" rtl="0">
              <a:spcBef>
                <a:spcPts val="720"/>
              </a:spcBef>
              <a:spcAft>
                <a:spcPts val="0"/>
              </a:spcAft>
              <a:buSzPts val="2340"/>
              <a:buChar char="▣"/>
            </a:pPr>
            <a:r>
              <a:rPr lang="en-US" sz="3600"/>
              <a:t>- </a:t>
            </a:r>
            <a:r>
              <a:rPr lang="en-US"/>
              <a:t>najvažnije luke:Sidnej, Njukasl, Melburn i Brizben</a:t>
            </a:r>
            <a:endParaRPr sz="3600"/>
          </a:p>
        </p:txBody>
      </p:sp>
      <p:pic>
        <p:nvPicPr>
          <p:cNvPr id="129" name="Google Shape;129;p19" descr="Melburn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3124200"/>
            <a:ext cx="7239000" cy="3571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0" descr="u921wu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52400"/>
            <a:ext cx="4171950" cy="279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 descr="7790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152400"/>
            <a:ext cx="4401519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 descr="Brisbane_21-1366x76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9600" y="3429000"/>
            <a:ext cx="4608116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0" descr="sidnej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400" y="3352800"/>
            <a:ext cx="41148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body" idx="1"/>
          </p:nvPr>
        </p:nvSpPr>
        <p:spPr>
          <a:xfrm>
            <a:off x="152400" y="0"/>
            <a:ext cx="8991600" cy="67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48640" lvl="0" indent="-411480" algn="l" rtl="0">
              <a:spcBef>
                <a:spcPts val="0"/>
              </a:spcBef>
              <a:spcAft>
                <a:spcPts val="0"/>
              </a:spcAft>
              <a:buSzPts val="1820"/>
              <a:buChar char="▣"/>
            </a:pPr>
            <a:r>
              <a:rPr lang="en-US" u="sng"/>
              <a:t>ZANIMLJIVOSTI</a:t>
            </a:r>
            <a:endParaRPr u="sng"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U Australiji živi više kengura nego ljudi. Prema podacima iz 2011. godine, u ovoj zemlji je živelo 22,3 miliona stanovnika, dok je broj kengura bio 34,3 miliona.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Australija je dom deset najotrovnijih vrsta zmija na svetu.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- </a:t>
            </a:r>
            <a:r>
              <a:rPr lang="en-US" u="sng"/>
              <a:t>Veliki koralni greben </a:t>
            </a:r>
            <a:r>
              <a:rPr lang="en-US"/>
              <a:t>je najveći koralni greben na svetu, nalazi se u koralnom moru u blizini obale Kvinslenda na severoistoku Australije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 u="sng"/>
              <a:t>- Sidnejska opera </a:t>
            </a:r>
            <a:r>
              <a:rPr lang="en-US"/>
              <a:t>se nalazi u Sidneju. 2007. je postala deo UNESCO svetske baštine.</a:t>
            </a:r>
            <a:endParaRPr/>
          </a:p>
          <a:p>
            <a:pPr marL="548640" lvl="0" indent="-411480" algn="l" rtl="0">
              <a:spcBef>
                <a:spcPts val="560"/>
              </a:spcBef>
              <a:spcAft>
                <a:spcPts val="0"/>
              </a:spcAft>
              <a:buSzPts val="1820"/>
              <a:buChar char="▣"/>
            </a:pPr>
            <a:r>
              <a:rPr lang="en-US"/>
              <a:t>Izgradjena je 1959.</a:t>
            </a:r>
            <a:endParaRPr/>
          </a:p>
        </p:txBody>
      </p:sp>
      <p:pic>
        <p:nvPicPr>
          <p:cNvPr id="143" name="Google Shape;143;p21" descr="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0800" y="5105400"/>
            <a:ext cx="12192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 descr="unname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2400" y="5105400"/>
            <a:ext cx="1219200" cy="1633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pex">
  <a:themeElements>
    <a:clrScheme name="Apex">
      <a:dk1>
        <a:srgbClr val="000000"/>
      </a:dk1>
      <a:lt1>
        <a:srgbClr val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On-screen Show (4:3)</PresentationFormat>
  <Paragraphs>56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Lucida Sans</vt:lpstr>
      <vt:lpstr>Noto Sans Symbols</vt:lpstr>
      <vt:lpstr>Book Antiqua</vt:lpstr>
      <vt:lpstr>Apex</vt:lpstr>
      <vt:lpstr>AUSTRALIJA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</dc:title>
  <dc:creator>mnmh</dc:creator>
  <cp:lastModifiedBy>mnmh</cp:lastModifiedBy>
  <cp:revision>1</cp:revision>
  <dcterms:modified xsi:type="dcterms:W3CDTF">2022-07-02T11:12:54Z</dcterms:modified>
</cp:coreProperties>
</file>