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75" cy="68579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12367" y="2359543"/>
            <a:ext cx="6167265" cy="1415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75" cy="68579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3182" y="1092547"/>
            <a:ext cx="9485635" cy="1005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3182" y="2347304"/>
            <a:ext cx="9485635" cy="359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2367" y="2359543"/>
            <a:ext cx="6166485" cy="1415415"/>
          </a:xfrm>
          <a:prstGeom prst="rect">
            <a:avLst/>
          </a:prstGeom>
        </p:spPr>
        <p:txBody>
          <a:bodyPr wrap="square" lIns="0" tIns="95885" rIns="0" bIns="0" rtlCol="0" vert="horz">
            <a:spAutoFit/>
          </a:bodyPr>
          <a:lstStyle/>
          <a:p>
            <a:pPr marL="12700" marR="5080" indent="814069">
              <a:lnSpc>
                <a:spcPts val="5180"/>
              </a:lnSpc>
              <a:spcBef>
                <a:spcPts val="755"/>
              </a:spcBef>
              <a:tabLst>
                <a:tab pos="4896485" algn="l"/>
              </a:tabLst>
            </a:pPr>
            <a:r>
              <a:rPr dirty="0" sz="4800" spc="-10">
                <a:latin typeface="Arial"/>
                <a:cs typeface="Arial"/>
              </a:rPr>
              <a:t>ЦРНО </a:t>
            </a:r>
            <a:r>
              <a:rPr dirty="0" sz="4800" spc="-5">
                <a:latin typeface="Arial"/>
                <a:cs typeface="Arial"/>
              </a:rPr>
              <a:t>МОРЕ	</a:t>
            </a:r>
            <a:r>
              <a:rPr dirty="0" sz="4800">
                <a:latin typeface="Arial"/>
                <a:cs typeface="Arial"/>
              </a:rPr>
              <a:t>И  </a:t>
            </a:r>
            <a:r>
              <a:rPr dirty="0" sz="4800" spc="-25">
                <a:latin typeface="Arial"/>
                <a:cs typeface="Arial"/>
              </a:rPr>
              <a:t>КАСПИЈСКО</a:t>
            </a:r>
            <a:r>
              <a:rPr dirty="0" sz="4800" spc="-80">
                <a:latin typeface="Arial"/>
                <a:cs typeface="Arial"/>
              </a:rPr>
              <a:t> </a:t>
            </a:r>
            <a:r>
              <a:rPr dirty="0" sz="4800" spc="-35">
                <a:latin typeface="Arial"/>
                <a:cs typeface="Arial"/>
              </a:rPr>
              <a:t>ЈЕЗЕРО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24874" y="4837550"/>
            <a:ext cx="2839085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5">
                <a:solidFill>
                  <a:srgbClr val="7E7E7E"/>
                </a:solidFill>
                <a:latin typeface="Arial"/>
                <a:cs typeface="Arial"/>
              </a:rPr>
              <a:t>ИВА </a:t>
            </a:r>
            <a:r>
              <a:rPr dirty="0" sz="2000" spc="15">
                <a:solidFill>
                  <a:srgbClr val="7E7E7E"/>
                </a:solidFill>
                <a:latin typeface="Arial"/>
                <a:cs typeface="Arial"/>
              </a:rPr>
              <a:t>ТРОЈАНОВИЋ</a:t>
            </a:r>
            <a:r>
              <a:rPr dirty="0" sz="2000" spc="-6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2000" spc="10">
                <a:solidFill>
                  <a:srgbClr val="7E7E7E"/>
                </a:solidFill>
                <a:latin typeface="Arial"/>
                <a:cs typeface="Arial"/>
              </a:rPr>
              <a:t>7/4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373" y="930654"/>
            <a:ext cx="5523230" cy="49676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65735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latin typeface="Arial"/>
                <a:cs typeface="Arial"/>
              </a:rPr>
              <a:t>Црно </a:t>
            </a:r>
            <a:r>
              <a:rPr dirty="0" sz="1800" spc="-10" b="1">
                <a:latin typeface="Arial"/>
                <a:cs typeface="Arial"/>
              </a:rPr>
              <a:t>море </a:t>
            </a:r>
            <a:r>
              <a:rPr dirty="0" sz="1800" spc="-5">
                <a:latin typeface="Arial"/>
                <a:cs typeface="Arial"/>
              </a:rPr>
              <a:t>је ивично море </a:t>
            </a:r>
            <a:r>
              <a:rPr dirty="0" sz="1800" spc="-15">
                <a:latin typeface="Arial"/>
                <a:cs typeface="Arial"/>
              </a:rPr>
              <a:t>Атлантског </a:t>
            </a:r>
            <a:r>
              <a:rPr dirty="0" sz="1800" spc="-5">
                <a:latin typeface="Arial"/>
                <a:cs typeface="Arial"/>
              </a:rPr>
              <a:t>океана, по  </a:t>
            </a:r>
            <a:r>
              <a:rPr dirty="0" sz="1800" spc="-15">
                <a:latin typeface="Arial"/>
                <a:cs typeface="Arial"/>
              </a:rPr>
              <a:t>његовој </a:t>
            </a:r>
            <a:r>
              <a:rPr dirty="0" sz="1800" spc="-10">
                <a:latin typeface="Arial"/>
                <a:cs typeface="Arial"/>
              </a:rPr>
              <a:t>средини </a:t>
            </a:r>
            <a:r>
              <a:rPr dirty="0" sz="1800" spc="-15">
                <a:latin typeface="Arial"/>
                <a:cs typeface="Arial"/>
              </a:rPr>
              <a:t>пролази </a:t>
            </a:r>
            <a:r>
              <a:rPr dirty="0" sz="1800" spc="-5">
                <a:latin typeface="Arial"/>
                <a:cs typeface="Arial"/>
              </a:rPr>
              <a:t>граница Европе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5">
                <a:latin typeface="Arial"/>
                <a:cs typeface="Arial"/>
              </a:rPr>
              <a:t>Азије.  На југу је </a:t>
            </a:r>
            <a:r>
              <a:rPr dirty="0" sz="1800">
                <a:latin typeface="Arial"/>
                <a:cs typeface="Arial"/>
              </a:rPr>
              <a:t>преко </a:t>
            </a:r>
            <a:r>
              <a:rPr dirty="0" sz="1800" spc="-5">
                <a:latin typeface="Arial"/>
                <a:cs typeface="Arial"/>
              </a:rPr>
              <a:t>Босфорског </a:t>
            </a:r>
            <a:r>
              <a:rPr dirty="0" sz="1800" spc="-10">
                <a:latin typeface="Arial"/>
                <a:cs typeface="Arial"/>
              </a:rPr>
              <a:t>мореуза </a:t>
            </a:r>
            <a:r>
              <a:rPr dirty="0" sz="1800" spc="-15">
                <a:latin typeface="Arial"/>
                <a:cs typeface="Arial"/>
              </a:rPr>
              <a:t>повезан </a:t>
            </a:r>
            <a:r>
              <a:rPr dirty="0" sz="1800">
                <a:latin typeface="Arial"/>
                <a:cs typeface="Arial"/>
              </a:rPr>
              <a:t>са  Мраморним </a:t>
            </a:r>
            <a:r>
              <a:rPr dirty="0" sz="1800" spc="-5">
                <a:latin typeface="Arial"/>
                <a:cs typeface="Arial"/>
              </a:rPr>
              <a:t>морем </a:t>
            </a:r>
            <a:r>
              <a:rPr dirty="0" sz="1800">
                <a:latin typeface="Arial"/>
                <a:cs typeface="Arial"/>
              </a:rPr>
              <a:t>а преко </a:t>
            </a:r>
            <a:r>
              <a:rPr dirty="0" sz="1800" spc="-15">
                <a:latin typeface="Arial"/>
                <a:cs typeface="Arial"/>
              </a:rPr>
              <a:t>Дорданела </a:t>
            </a:r>
            <a:r>
              <a:rPr dirty="0" sz="1800">
                <a:latin typeface="Arial"/>
                <a:cs typeface="Arial"/>
              </a:rPr>
              <a:t>се спаја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са  </a:t>
            </a:r>
            <a:r>
              <a:rPr dirty="0" sz="1800" spc="-10">
                <a:latin typeface="Arial"/>
                <a:cs typeface="Arial"/>
              </a:rPr>
              <a:t>Егејским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5">
                <a:latin typeface="Arial"/>
                <a:cs typeface="Arial"/>
              </a:rPr>
              <a:t>Средоземним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морем.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Црно море </a:t>
            </a:r>
            <a:r>
              <a:rPr dirty="0" sz="1800">
                <a:latin typeface="Arial"/>
                <a:cs typeface="Arial"/>
              </a:rPr>
              <a:t>са </a:t>
            </a:r>
            <a:r>
              <a:rPr dirty="0" sz="1800" spc="-10">
                <a:latin typeface="Arial"/>
                <a:cs typeface="Arial"/>
              </a:rPr>
              <a:t>налази </a:t>
            </a:r>
            <a:r>
              <a:rPr dirty="0" sz="1800" spc="-15">
                <a:latin typeface="Arial"/>
                <a:cs typeface="Arial"/>
              </a:rPr>
              <a:t>усред </a:t>
            </a:r>
            <a:r>
              <a:rPr dirty="0" sz="1800" spc="-10">
                <a:latin typeface="Arial"/>
                <a:cs typeface="Arial"/>
              </a:rPr>
              <a:t>потпуно </a:t>
            </a:r>
            <a:r>
              <a:rPr dirty="0" sz="1800" spc="-5">
                <a:latin typeface="Arial"/>
                <a:cs typeface="Arial"/>
              </a:rPr>
              <a:t>копнене </a:t>
            </a:r>
            <a:r>
              <a:rPr dirty="0" sz="1800" spc="-10">
                <a:latin typeface="Arial"/>
                <a:cs typeface="Arial"/>
              </a:rPr>
              <a:t>зоне </a:t>
            </a:r>
            <a:r>
              <a:rPr dirty="0" sz="1800">
                <a:latin typeface="Arial"/>
                <a:cs typeface="Arial"/>
              </a:rPr>
              <a:t>и  преко малог </a:t>
            </a:r>
            <a:r>
              <a:rPr dirty="0" sz="1800" spc="-5">
                <a:latin typeface="Arial"/>
                <a:cs typeface="Arial"/>
              </a:rPr>
              <a:t>Босфорског </a:t>
            </a:r>
            <a:r>
              <a:rPr dirty="0" sz="1800" spc="-10">
                <a:latin typeface="Arial"/>
                <a:cs typeface="Arial"/>
              </a:rPr>
              <a:t>мореуза </a:t>
            </a:r>
            <a:r>
              <a:rPr dirty="0" sz="1800">
                <a:latin typeface="Arial"/>
                <a:cs typeface="Arial"/>
              </a:rPr>
              <a:t>у </a:t>
            </a:r>
            <a:r>
              <a:rPr dirty="0" sz="1800" spc="-20">
                <a:latin typeface="Arial"/>
                <a:cs typeface="Arial"/>
              </a:rPr>
              <a:t>Турској </a:t>
            </a:r>
            <a:r>
              <a:rPr dirty="0" sz="1800" spc="-15">
                <a:latin typeface="Arial"/>
                <a:cs typeface="Arial"/>
              </a:rPr>
              <a:t>једино 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5">
                <a:latin typeface="Arial"/>
                <a:cs typeface="Arial"/>
              </a:rPr>
              <a:t>могу обновити </a:t>
            </a:r>
            <a:r>
              <a:rPr dirty="0" sz="1800" spc="-15">
                <a:latin typeface="Arial"/>
                <a:cs typeface="Arial"/>
              </a:rPr>
              <a:t>долазне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5">
                <a:latin typeface="Arial"/>
                <a:cs typeface="Arial"/>
              </a:rPr>
              <a:t>одлазне воде. </a:t>
            </a:r>
            <a:r>
              <a:rPr dirty="0" sz="1800" spc="-5">
                <a:latin typeface="Arial"/>
                <a:cs typeface="Arial"/>
              </a:rPr>
              <a:t>Да </a:t>
            </a:r>
            <a:r>
              <a:rPr dirty="0" sz="1800" spc="-10">
                <a:latin typeface="Arial"/>
                <a:cs typeface="Arial"/>
              </a:rPr>
              <a:t>овог  теснаца </a:t>
            </a:r>
            <a:r>
              <a:rPr dirty="0" sz="1800" spc="-5">
                <a:latin typeface="Arial"/>
                <a:cs typeface="Arial"/>
              </a:rPr>
              <a:t>није </a:t>
            </a:r>
            <a:r>
              <a:rPr dirty="0" sz="1800">
                <a:latin typeface="Arial"/>
                <a:cs typeface="Arial"/>
              </a:rPr>
              <a:t>било, </a:t>
            </a:r>
            <a:r>
              <a:rPr dirty="0" sz="1800" spc="-10">
                <a:latin typeface="Arial"/>
                <a:cs typeface="Arial"/>
              </a:rPr>
              <a:t>то </a:t>
            </a:r>
            <a:r>
              <a:rPr dirty="0" sz="1800" spc="-5">
                <a:latin typeface="Arial"/>
                <a:cs typeface="Arial"/>
              </a:rPr>
              <a:t>би </a:t>
            </a:r>
            <a:r>
              <a:rPr dirty="0" sz="1800">
                <a:latin typeface="Arial"/>
                <a:cs typeface="Arial"/>
              </a:rPr>
              <a:t>било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језеро.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latin typeface="Arial"/>
                <a:cs typeface="Arial"/>
              </a:rPr>
              <a:t>Међу </a:t>
            </a:r>
            <a:r>
              <a:rPr dirty="0" sz="1800" spc="-10">
                <a:latin typeface="Arial"/>
                <a:cs typeface="Arial"/>
              </a:rPr>
              <a:t>земљама </a:t>
            </a:r>
            <a:r>
              <a:rPr dirty="0" sz="1800">
                <a:latin typeface="Arial"/>
                <a:cs typeface="Arial"/>
              </a:rPr>
              <a:t>које </a:t>
            </a:r>
            <a:r>
              <a:rPr dirty="0" sz="1800" spc="-20">
                <a:latin typeface="Arial"/>
                <a:cs typeface="Arial"/>
              </a:rPr>
              <a:t>га </a:t>
            </a:r>
            <a:r>
              <a:rPr dirty="0" sz="1800" spc="-5">
                <a:latin typeface="Arial"/>
                <a:cs typeface="Arial"/>
              </a:rPr>
              <a:t>окружују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налазимо:</a:t>
            </a:r>
            <a:endParaRPr sz="18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dirty="0" sz="1800" spc="-15" b="1">
                <a:latin typeface="Arial"/>
                <a:cs typeface="Arial"/>
              </a:rPr>
              <a:t>Турска</a:t>
            </a:r>
            <a:r>
              <a:rPr dirty="0" sz="1800" spc="-15">
                <a:latin typeface="Arial"/>
                <a:cs typeface="Arial"/>
              </a:rPr>
              <a:t>: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>
                <a:latin typeface="Arial"/>
                <a:cs typeface="Arial"/>
              </a:rPr>
              <a:t>јужно </a:t>
            </a:r>
            <a:r>
              <a:rPr dirty="0" sz="1800" spc="-20">
                <a:latin typeface="Arial"/>
                <a:cs typeface="Arial"/>
              </a:rPr>
              <a:t>од </a:t>
            </a:r>
            <a:r>
              <a:rPr dirty="0" sz="1800" spc="-5">
                <a:latin typeface="Arial"/>
                <a:cs typeface="Arial"/>
              </a:rPr>
              <a:t>Црног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мора.</a:t>
            </a:r>
            <a:endParaRPr sz="18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dirty="0" sz="1800" spc="-10" b="1">
                <a:latin typeface="Arial"/>
                <a:cs typeface="Arial"/>
              </a:rPr>
              <a:t>Бугарска: </a:t>
            </a:r>
            <a:r>
              <a:rPr dirty="0" sz="1800" spc="-5">
                <a:latin typeface="Arial"/>
                <a:cs typeface="Arial"/>
              </a:rPr>
              <a:t>на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запад.</a:t>
            </a:r>
            <a:endParaRPr sz="18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dirty="0" sz="1800" spc="-10" b="1">
                <a:latin typeface="Arial"/>
                <a:cs typeface="Arial"/>
              </a:rPr>
              <a:t>Румунија</a:t>
            </a:r>
            <a:r>
              <a:rPr dirty="0" sz="1800" spc="-10">
                <a:latin typeface="Arial"/>
                <a:cs typeface="Arial"/>
              </a:rPr>
              <a:t>: </a:t>
            </a:r>
            <a:r>
              <a:rPr dirty="0" sz="1800" spc="-5">
                <a:latin typeface="Arial"/>
                <a:cs typeface="Arial"/>
              </a:rPr>
              <a:t>такође на запад.</a:t>
            </a:r>
            <a:endParaRPr sz="18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dirty="0" sz="1800" spc="-15" b="1">
                <a:latin typeface="Arial"/>
                <a:cs typeface="Arial"/>
              </a:rPr>
              <a:t>Украјина</a:t>
            </a:r>
            <a:r>
              <a:rPr dirty="0" sz="1800" spc="-15">
                <a:latin typeface="Arial"/>
                <a:cs typeface="Arial"/>
              </a:rPr>
              <a:t>: </a:t>
            </a:r>
            <a:r>
              <a:rPr dirty="0" sz="1800" spc="-10">
                <a:latin typeface="Arial"/>
                <a:cs typeface="Arial"/>
              </a:rPr>
              <a:t>налази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5">
                <a:latin typeface="Arial"/>
                <a:cs typeface="Arial"/>
              </a:rPr>
              <a:t>северно </a:t>
            </a:r>
            <a:r>
              <a:rPr dirty="0" sz="1800" spc="-20">
                <a:latin typeface="Arial"/>
                <a:cs typeface="Arial"/>
              </a:rPr>
              <a:t>од </a:t>
            </a:r>
            <a:r>
              <a:rPr dirty="0" sz="1800" spc="-10">
                <a:latin typeface="Arial"/>
                <a:cs typeface="Arial"/>
              </a:rPr>
              <a:t>овог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мора.</a:t>
            </a:r>
            <a:endParaRPr sz="18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dirty="0" sz="1800" spc="-10" b="1">
                <a:latin typeface="Arial"/>
                <a:cs typeface="Arial"/>
              </a:rPr>
              <a:t>Русија: </a:t>
            </a:r>
            <a:r>
              <a:rPr dirty="0" sz="1800" spc="-5">
                <a:latin typeface="Arial"/>
                <a:cs typeface="Arial"/>
              </a:rPr>
              <a:t>на истоку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је.</a:t>
            </a:r>
            <a:endParaRPr sz="18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dirty="0" sz="1800" spc="-20" b="1">
                <a:latin typeface="Arial"/>
                <a:cs typeface="Arial"/>
              </a:rPr>
              <a:t>Грузија</a:t>
            </a:r>
            <a:r>
              <a:rPr dirty="0" sz="1800" spc="-20">
                <a:latin typeface="Arial"/>
                <a:cs typeface="Arial"/>
              </a:rPr>
              <a:t>: </a:t>
            </a:r>
            <a:r>
              <a:rPr dirty="0" sz="1800" spc="-5">
                <a:latin typeface="Arial"/>
                <a:cs typeface="Arial"/>
              </a:rPr>
              <a:t>такође на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Истоку.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67686" y="1419247"/>
            <a:ext cx="4177016" cy="31884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6790" y="938604"/>
            <a:ext cx="8724900" cy="3059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Црно море </a:t>
            </a:r>
            <a:r>
              <a:rPr dirty="0" sz="1800" spc="-20">
                <a:latin typeface="Arial"/>
                <a:cs typeface="Arial"/>
              </a:rPr>
              <a:t>обухвата </a:t>
            </a:r>
            <a:r>
              <a:rPr dirty="0" sz="1800" b="1">
                <a:latin typeface="Arial"/>
                <a:cs typeface="Arial"/>
              </a:rPr>
              <a:t>површину </a:t>
            </a:r>
            <a:r>
              <a:rPr dirty="0" sz="1800" spc="-20">
                <a:latin typeface="Arial"/>
                <a:cs typeface="Arial"/>
              </a:rPr>
              <a:t>од </a:t>
            </a:r>
            <a:r>
              <a:rPr dirty="0" sz="1800" spc="-5">
                <a:latin typeface="Arial"/>
                <a:cs typeface="Arial"/>
              </a:rPr>
              <a:t>436.400 </a:t>
            </a:r>
            <a:r>
              <a:rPr dirty="0" sz="1800">
                <a:latin typeface="Arial"/>
                <a:cs typeface="Arial"/>
              </a:rPr>
              <a:t>km², </a:t>
            </a:r>
            <a:r>
              <a:rPr dirty="0" sz="1800" spc="-5">
                <a:latin typeface="Arial"/>
                <a:cs typeface="Arial"/>
              </a:rPr>
              <a:t>има </a:t>
            </a:r>
            <a:r>
              <a:rPr dirty="0" sz="1800">
                <a:latin typeface="Arial"/>
                <a:cs typeface="Arial"/>
              </a:rPr>
              <a:t>максималну </a:t>
            </a:r>
            <a:r>
              <a:rPr dirty="0" sz="1800" spc="-5">
                <a:latin typeface="Arial"/>
                <a:cs typeface="Arial"/>
              </a:rPr>
              <a:t>добину 2.212 </a:t>
            </a:r>
            <a:r>
              <a:rPr dirty="0" sz="1800">
                <a:latin typeface="Arial"/>
                <a:cs typeface="Arial"/>
              </a:rPr>
              <a:t>m.  </a:t>
            </a:r>
            <a:r>
              <a:rPr dirty="0" sz="1800" spc="-5">
                <a:latin typeface="Arial"/>
                <a:cs typeface="Arial"/>
              </a:rPr>
              <a:t>Ограничено је Понтијским планинама на </a:t>
            </a:r>
            <a:r>
              <a:rPr dirty="0" sz="1800" spc="-40">
                <a:latin typeface="Arial"/>
                <a:cs typeface="Arial"/>
              </a:rPr>
              <a:t>југу, </a:t>
            </a:r>
            <a:r>
              <a:rPr dirty="0" sz="1800">
                <a:latin typeface="Arial"/>
                <a:cs typeface="Arial"/>
              </a:rPr>
              <a:t>Кавкаским </a:t>
            </a:r>
            <a:r>
              <a:rPr dirty="0" sz="1800" spc="-5">
                <a:latin typeface="Arial"/>
                <a:cs typeface="Arial"/>
              </a:rPr>
              <a:t>планинама на </a:t>
            </a:r>
            <a:r>
              <a:rPr dirty="0" sz="1800" spc="-30">
                <a:latin typeface="Arial"/>
                <a:cs typeface="Arial"/>
              </a:rPr>
              <a:t>истоку,  </a:t>
            </a:r>
            <a:r>
              <a:rPr dirty="0" sz="1800" spc="-5">
                <a:latin typeface="Arial"/>
                <a:cs typeface="Arial"/>
              </a:rPr>
              <a:t>Кримским планинама на</a:t>
            </a:r>
            <a:r>
              <a:rPr dirty="0" sz="1800" spc="-10">
                <a:latin typeface="Arial"/>
                <a:cs typeface="Arial"/>
              </a:rPr>
              <a:t> северу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Arial"/>
              <a:cs typeface="Arial"/>
            </a:endParaRPr>
          </a:p>
          <a:p>
            <a:pPr marL="76200" marR="3982085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Око трећина </a:t>
            </a:r>
            <a:r>
              <a:rPr dirty="0" sz="1800" spc="-20">
                <a:latin typeface="Arial"/>
                <a:cs typeface="Arial"/>
              </a:rPr>
              <a:t>воде </a:t>
            </a:r>
            <a:r>
              <a:rPr dirty="0" sz="1800" spc="-5">
                <a:latin typeface="Arial"/>
                <a:cs typeface="Arial"/>
              </a:rPr>
              <a:t>Европе </a:t>
            </a:r>
            <a:r>
              <a:rPr dirty="0" sz="1800" spc="-10">
                <a:latin typeface="Arial"/>
                <a:cs typeface="Arial"/>
              </a:rPr>
              <a:t>дотиче </a:t>
            </a:r>
            <a:r>
              <a:rPr dirty="0" sz="1800">
                <a:latin typeface="Arial"/>
                <a:cs typeface="Arial"/>
              </a:rPr>
              <a:t>у </a:t>
            </a:r>
            <a:r>
              <a:rPr dirty="0" sz="1800" spc="-5">
                <a:latin typeface="Arial"/>
                <a:cs typeface="Arial"/>
              </a:rPr>
              <a:t>Црно  море. </a:t>
            </a:r>
            <a:r>
              <a:rPr dirty="0" sz="1800" spc="-10" b="1">
                <a:latin typeface="Arial"/>
                <a:cs typeface="Arial"/>
              </a:rPr>
              <a:t>Притоке </a:t>
            </a:r>
            <a:r>
              <a:rPr dirty="0" sz="1800">
                <a:latin typeface="Arial"/>
                <a:cs typeface="Arial"/>
              </a:rPr>
              <a:t>су </a:t>
            </a:r>
            <a:r>
              <a:rPr dirty="0" sz="1800" spc="-5">
                <a:latin typeface="Arial"/>
                <a:cs typeface="Arial"/>
              </a:rPr>
              <a:t>бројне </a:t>
            </a:r>
            <a:r>
              <a:rPr dirty="0" sz="1800" spc="-15">
                <a:latin typeface="Arial"/>
                <a:cs typeface="Arial"/>
              </a:rPr>
              <a:t>велике </a:t>
            </a:r>
            <a:r>
              <a:rPr dirty="0" sz="1800">
                <a:latin typeface="Arial"/>
                <a:cs typeface="Arial"/>
              </a:rPr>
              <a:t>реке, </a:t>
            </a:r>
            <a:r>
              <a:rPr dirty="0" sz="1800" spc="5">
                <a:latin typeface="Arial"/>
                <a:cs typeface="Arial"/>
              </a:rPr>
              <a:t>као  </a:t>
            </a:r>
            <a:r>
              <a:rPr dirty="0" sz="1800" spc="-10">
                <a:latin typeface="Arial"/>
                <a:cs typeface="Arial"/>
              </a:rPr>
              <a:t>што </a:t>
            </a:r>
            <a:r>
              <a:rPr dirty="0" sz="1800">
                <a:latin typeface="Arial"/>
                <a:cs typeface="Arial"/>
              </a:rPr>
              <a:t>су </a:t>
            </a:r>
            <a:r>
              <a:rPr dirty="0" sz="1800" spc="5">
                <a:latin typeface="Arial"/>
                <a:cs typeface="Arial"/>
              </a:rPr>
              <a:t>Дунав, </a:t>
            </a:r>
            <a:r>
              <a:rPr dirty="0" sz="1800" spc="-5">
                <a:latin typeface="Arial"/>
                <a:cs typeface="Arial"/>
              </a:rPr>
              <a:t>Дњепар, </a:t>
            </a:r>
            <a:r>
              <a:rPr dirty="0" sz="1800">
                <a:latin typeface="Arial"/>
                <a:cs typeface="Arial"/>
              </a:rPr>
              <a:t>Јужни </a:t>
            </a:r>
            <a:r>
              <a:rPr dirty="0" sz="1800" spc="-65">
                <a:latin typeface="Arial"/>
                <a:cs typeface="Arial"/>
              </a:rPr>
              <a:t>Буг, </a:t>
            </a:r>
            <a:r>
              <a:rPr dirty="0" sz="1800" spc="-10">
                <a:latin typeface="Arial"/>
                <a:cs typeface="Arial"/>
              </a:rPr>
              <a:t>Дњестар,  </a:t>
            </a:r>
            <a:r>
              <a:rPr dirty="0" sz="1800">
                <a:latin typeface="Arial"/>
                <a:cs typeface="Arial"/>
              </a:rPr>
              <a:t>Дон и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Риони.</a:t>
            </a:r>
            <a:endParaRPr sz="1800">
              <a:latin typeface="Arial"/>
              <a:cs typeface="Arial"/>
            </a:endParaRPr>
          </a:p>
          <a:p>
            <a:pPr marL="76200" marR="4070350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Црно море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15">
                <a:latin typeface="Arial"/>
                <a:cs typeface="Arial"/>
              </a:rPr>
              <a:t>улива </a:t>
            </a:r>
            <a:r>
              <a:rPr dirty="0" sz="1800">
                <a:latin typeface="Arial"/>
                <a:cs typeface="Arial"/>
              </a:rPr>
              <a:t>у </a:t>
            </a:r>
            <a:r>
              <a:rPr dirty="0" sz="1800" spc="-15">
                <a:latin typeface="Arial"/>
                <a:cs typeface="Arial"/>
              </a:rPr>
              <a:t>Средоземно </a:t>
            </a:r>
            <a:r>
              <a:rPr dirty="0" sz="1800" spc="-5">
                <a:latin typeface="Arial"/>
                <a:cs typeface="Arial"/>
              </a:rPr>
              <a:t>море,  </a:t>
            </a:r>
            <a:r>
              <a:rPr dirty="0" sz="1800">
                <a:latin typeface="Arial"/>
                <a:cs typeface="Arial"/>
              </a:rPr>
              <a:t>преко </a:t>
            </a:r>
            <a:r>
              <a:rPr dirty="0" sz="1800" spc="-10">
                <a:latin typeface="Arial"/>
                <a:cs typeface="Arial"/>
              </a:rPr>
              <a:t>Егејског </a:t>
            </a:r>
            <a:r>
              <a:rPr dirty="0" sz="1800" spc="-5">
                <a:latin typeface="Arial"/>
                <a:cs typeface="Arial"/>
              </a:rPr>
              <a:t>мора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0">
                <a:latin typeface="Arial"/>
                <a:cs typeface="Arial"/>
              </a:rPr>
              <a:t>разних </a:t>
            </a:r>
            <a:r>
              <a:rPr dirty="0" sz="1800" spc="-5">
                <a:latin typeface="Arial"/>
                <a:cs typeface="Arial"/>
              </a:rPr>
              <a:t>мореуза, </a:t>
            </a:r>
            <a:r>
              <a:rPr dirty="0" sz="1800" spc="-10">
                <a:latin typeface="Arial"/>
                <a:cs typeface="Arial"/>
              </a:rPr>
              <a:t>што  </a:t>
            </a:r>
            <a:r>
              <a:rPr dirty="0" sz="1800">
                <a:latin typeface="Arial"/>
                <a:cs typeface="Arial"/>
              </a:rPr>
              <a:t>касније </a:t>
            </a:r>
            <a:r>
              <a:rPr dirty="0" sz="1800" spc="-20">
                <a:latin typeface="Arial"/>
                <a:cs typeface="Arial"/>
              </a:rPr>
              <a:t>води </a:t>
            </a:r>
            <a:r>
              <a:rPr dirty="0" sz="1800">
                <a:latin typeface="Arial"/>
                <a:cs typeface="Arial"/>
              </a:rPr>
              <a:t>у </a:t>
            </a:r>
            <a:r>
              <a:rPr dirty="0" sz="1800" spc="-15">
                <a:latin typeface="Arial"/>
                <a:cs typeface="Arial"/>
              </a:rPr>
              <a:t>Атлантски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океан.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91716" y="4731369"/>
            <a:ext cx="84747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На </a:t>
            </a:r>
            <a:r>
              <a:rPr dirty="0" sz="1800" spc="-10">
                <a:latin typeface="Arial"/>
                <a:cs typeface="Arial"/>
              </a:rPr>
              <a:t>већини територија </a:t>
            </a:r>
            <a:r>
              <a:rPr dirty="0" sz="1800" spc="-5" b="1">
                <a:latin typeface="Arial"/>
                <a:cs typeface="Arial"/>
              </a:rPr>
              <a:t>клима </a:t>
            </a:r>
            <a:r>
              <a:rPr dirty="0" sz="1800" spc="-5">
                <a:latin typeface="Arial"/>
                <a:cs typeface="Arial"/>
              </a:rPr>
              <a:t>је континентална. </a:t>
            </a:r>
            <a:r>
              <a:rPr dirty="0" sz="1800" spc="-75">
                <a:latin typeface="Arial"/>
                <a:cs typeface="Arial"/>
              </a:rPr>
              <a:t>То </a:t>
            </a:r>
            <a:r>
              <a:rPr dirty="0" sz="1800" spc="-15">
                <a:latin typeface="Arial"/>
                <a:cs typeface="Arial"/>
              </a:rPr>
              <a:t>значи </a:t>
            </a:r>
            <a:r>
              <a:rPr dirty="0" sz="1800" spc="-5">
                <a:latin typeface="Arial"/>
                <a:cs typeface="Arial"/>
              </a:rPr>
              <a:t>да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10">
                <a:latin typeface="Arial"/>
                <a:cs typeface="Arial"/>
              </a:rPr>
              <a:t>овде задржавају  </a:t>
            </a:r>
            <a:r>
              <a:rPr dirty="0" sz="1800" spc="-5">
                <a:latin typeface="Arial"/>
                <a:cs typeface="Arial"/>
              </a:rPr>
              <a:t>суво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5">
                <a:latin typeface="Arial"/>
                <a:cs typeface="Arial"/>
              </a:rPr>
              <a:t>топло време </a:t>
            </a:r>
            <a:r>
              <a:rPr dirty="0" sz="1800" spc="-20">
                <a:latin typeface="Arial"/>
                <a:cs typeface="Arial"/>
              </a:rPr>
              <a:t>лети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0">
                <a:latin typeface="Arial"/>
                <a:cs typeface="Arial"/>
              </a:rPr>
              <a:t>влажне </a:t>
            </a:r>
            <a:r>
              <a:rPr dirty="0" sz="1800">
                <a:latin typeface="Arial"/>
                <a:cs typeface="Arial"/>
              </a:rPr>
              <a:t>хладне</a:t>
            </a:r>
            <a:r>
              <a:rPr dirty="0" sz="1800" spc="-5">
                <a:latin typeface="Arial"/>
                <a:cs typeface="Arial"/>
              </a:rPr>
              <a:t> зиме.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22461" y="2035536"/>
            <a:ext cx="2976518" cy="1977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6694" y="723920"/>
            <a:ext cx="653859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5" b="0">
                <a:latin typeface="Arial"/>
                <a:cs typeface="Arial"/>
              </a:rPr>
              <a:t>Важни градови </a:t>
            </a:r>
            <a:r>
              <a:rPr dirty="0" sz="1800" b="0">
                <a:latin typeface="Arial"/>
                <a:cs typeface="Arial"/>
              </a:rPr>
              <a:t>дуж </a:t>
            </a:r>
            <a:r>
              <a:rPr dirty="0" sz="1800" spc="-15" b="0">
                <a:latin typeface="Arial"/>
                <a:cs typeface="Arial"/>
              </a:rPr>
              <a:t>обале </a:t>
            </a:r>
            <a:r>
              <a:rPr dirty="0" sz="1800" b="0">
                <a:latin typeface="Arial"/>
                <a:cs typeface="Arial"/>
              </a:rPr>
              <a:t>су </a:t>
            </a:r>
            <a:r>
              <a:rPr dirty="0" sz="1800" spc="-10" b="0">
                <a:latin typeface="Arial"/>
                <a:cs typeface="Arial"/>
              </a:rPr>
              <a:t>Батуми, </a:t>
            </a:r>
            <a:r>
              <a:rPr dirty="0" sz="1800" spc="-20" b="0">
                <a:latin typeface="Arial"/>
                <a:cs typeface="Arial"/>
              </a:rPr>
              <a:t>Бургас, </a:t>
            </a:r>
            <a:r>
              <a:rPr dirty="0" sz="1800" spc="-10" b="0">
                <a:latin typeface="Arial"/>
                <a:cs typeface="Arial"/>
              </a:rPr>
              <a:t>Констанца,  </a:t>
            </a:r>
            <a:r>
              <a:rPr dirty="0" sz="1800" spc="-20" b="0">
                <a:latin typeface="Arial"/>
                <a:cs typeface="Arial"/>
              </a:rPr>
              <a:t>Гиресун, </a:t>
            </a:r>
            <a:r>
              <a:rPr dirty="0" sz="1800" spc="-15" b="0">
                <a:latin typeface="Arial"/>
                <a:cs typeface="Arial"/>
              </a:rPr>
              <a:t>Истанбул, Керч, </a:t>
            </a:r>
            <a:r>
              <a:rPr dirty="0" sz="1800" spc="-10" b="0">
                <a:latin typeface="Arial"/>
                <a:cs typeface="Arial"/>
              </a:rPr>
              <a:t>Новоросијск, Одеса, </a:t>
            </a:r>
            <a:r>
              <a:rPr dirty="0" sz="1800" spc="-50" b="0">
                <a:latin typeface="Arial"/>
                <a:cs typeface="Arial"/>
              </a:rPr>
              <a:t>Орду, </a:t>
            </a:r>
            <a:r>
              <a:rPr dirty="0" sz="1800" spc="-10" b="0">
                <a:latin typeface="Arial"/>
                <a:cs typeface="Arial"/>
              </a:rPr>
              <a:t>Поти,  Ризе, </a:t>
            </a:r>
            <a:r>
              <a:rPr dirty="0" sz="1800" spc="-5" b="0">
                <a:latin typeface="Arial"/>
                <a:cs typeface="Arial"/>
              </a:rPr>
              <a:t>Самсун, </a:t>
            </a:r>
            <a:r>
              <a:rPr dirty="0" sz="1800" spc="-10" b="0">
                <a:latin typeface="Arial"/>
                <a:cs typeface="Arial"/>
              </a:rPr>
              <a:t>Севастопољ, </a:t>
            </a:r>
            <a:r>
              <a:rPr dirty="0" sz="1800" spc="-15" b="0">
                <a:latin typeface="Arial"/>
                <a:cs typeface="Arial"/>
              </a:rPr>
              <a:t>Сочи, </a:t>
            </a:r>
            <a:r>
              <a:rPr dirty="0" sz="1800" spc="-10" b="0">
                <a:latin typeface="Arial"/>
                <a:cs typeface="Arial"/>
              </a:rPr>
              <a:t>Сухуми, </a:t>
            </a:r>
            <a:r>
              <a:rPr dirty="0" sz="1800" spc="-40" b="0">
                <a:latin typeface="Arial"/>
                <a:cs typeface="Arial"/>
              </a:rPr>
              <a:t>Трапезунт, </a:t>
            </a:r>
            <a:r>
              <a:rPr dirty="0" sz="1800" spc="-5" b="0">
                <a:latin typeface="Arial"/>
                <a:cs typeface="Arial"/>
              </a:rPr>
              <a:t>Варна,  Јалта </a:t>
            </a:r>
            <a:r>
              <a:rPr dirty="0" sz="1800" b="0">
                <a:latin typeface="Arial"/>
                <a:cs typeface="Arial"/>
              </a:rPr>
              <a:t>и</a:t>
            </a:r>
            <a:r>
              <a:rPr dirty="0" sz="1800" spc="-10" b="0">
                <a:latin typeface="Arial"/>
                <a:cs typeface="Arial"/>
              </a:rPr>
              <a:t> Зонгулдак.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5860" y="4246338"/>
            <a:ext cx="10095230" cy="167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latin typeface="Arial"/>
                <a:cs typeface="Arial"/>
              </a:rPr>
              <a:t>Разлог </a:t>
            </a:r>
            <a:r>
              <a:rPr dirty="0" sz="1800" spc="-10">
                <a:latin typeface="Arial"/>
                <a:cs typeface="Arial"/>
              </a:rPr>
              <a:t>што </a:t>
            </a:r>
            <a:r>
              <a:rPr dirty="0" sz="1800" spc="-5">
                <a:latin typeface="Arial"/>
                <a:cs typeface="Arial"/>
              </a:rPr>
              <a:t>има </a:t>
            </a:r>
            <a:r>
              <a:rPr dirty="0" sz="1800" spc="-15">
                <a:latin typeface="Arial"/>
                <a:cs typeface="Arial"/>
              </a:rPr>
              <a:t>ову </a:t>
            </a:r>
            <a:r>
              <a:rPr dirty="0" sz="1800" spc="-10">
                <a:latin typeface="Arial"/>
                <a:cs typeface="Arial"/>
              </a:rPr>
              <a:t>тамну </a:t>
            </a:r>
            <a:r>
              <a:rPr dirty="0" sz="1800" spc="-5">
                <a:latin typeface="Arial"/>
                <a:cs typeface="Arial"/>
              </a:rPr>
              <a:t>боју је </a:t>
            </a:r>
            <a:r>
              <a:rPr dirty="0" sz="1800" spc="-10">
                <a:latin typeface="Arial"/>
                <a:cs typeface="Arial"/>
              </a:rPr>
              <a:t>тај што </a:t>
            </a:r>
            <a:r>
              <a:rPr dirty="0" sz="1800" b="1">
                <a:latin typeface="Arial"/>
                <a:cs typeface="Arial"/>
              </a:rPr>
              <a:t>на </a:t>
            </a:r>
            <a:r>
              <a:rPr dirty="0" sz="1800" spc="-5" b="1">
                <a:latin typeface="Arial"/>
                <a:cs typeface="Arial"/>
              </a:rPr>
              <a:t>дну </a:t>
            </a:r>
            <a:r>
              <a:rPr dirty="0" sz="1800" spc="-10" b="1">
                <a:latin typeface="Arial"/>
                <a:cs typeface="Arial"/>
              </a:rPr>
              <a:t>има </a:t>
            </a:r>
            <a:r>
              <a:rPr dirty="0" sz="1800" b="1">
                <a:latin typeface="Arial"/>
                <a:cs typeface="Arial"/>
              </a:rPr>
              <a:t>пуно </a:t>
            </a:r>
            <a:r>
              <a:rPr dirty="0" sz="1800" spc="-10" b="1">
                <a:latin typeface="Arial"/>
                <a:cs typeface="Arial"/>
              </a:rPr>
              <a:t>вегетације </a:t>
            </a:r>
            <a:r>
              <a:rPr dirty="0" sz="1800" b="1">
                <a:latin typeface="Arial"/>
                <a:cs typeface="Arial"/>
              </a:rPr>
              <a:t>и </a:t>
            </a:r>
            <a:r>
              <a:rPr dirty="0" sz="1800" spc="-5" b="1">
                <a:latin typeface="Arial"/>
                <a:cs typeface="Arial"/>
              </a:rPr>
              <a:t>црног </a:t>
            </a:r>
            <a:r>
              <a:rPr dirty="0" sz="1800" spc="-15" b="1">
                <a:latin typeface="Arial"/>
                <a:cs typeface="Arial"/>
              </a:rPr>
              <a:t>блата. </a:t>
            </a:r>
            <a:r>
              <a:rPr dirty="0" sz="1800" spc="-10">
                <a:latin typeface="Arial"/>
                <a:cs typeface="Arial"/>
              </a:rPr>
              <a:t>Ова  </a:t>
            </a:r>
            <a:r>
              <a:rPr dirty="0" sz="1800" spc="-20">
                <a:latin typeface="Arial"/>
                <a:cs typeface="Arial"/>
              </a:rPr>
              <a:t>вегетација </a:t>
            </a:r>
            <a:r>
              <a:rPr dirty="0" sz="1800">
                <a:latin typeface="Arial"/>
                <a:cs typeface="Arial"/>
              </a:rPr>
              <a:t>се храни </a:t>
            </a:r>
            <a:r>
              <a:rPr dirty="0" sz="1800" spc="-5">
                <a:latin typeface="Arial"/>
                <a:cs typeface="Arial"/>
              </a:rPr>
              <a:t>високим </a:t>
            </a:r>
            <a:r>
              <a:rPr dirty="0" sz="1800">
                <a:latin typeface="Arial"/>
                <a:cs typeface="Arial"/>
              </a:rPr>
              <a:t>садржајем </a:t>
            </a:r>
            <a:r>
              <a:rPr dirty="0" sz="1800" spc="-15">
                <a:latin typeface="Arial"/>
                <a:cs typeface="Arial"/>
              </a:rPr>
              <a:t>водоник-сулфида, </a:t>
            </a:r>
            <a:r>
              <a:rPr dirty="0" sz="1800" spc="-5">
                <a:latin typeface="Arial"/>
                <a:cs typeface="Arial"/>
              </a:rPr>
              <a:t>тако да </a:t>
            </a:r>
            <a:r>
              <a:rPr dirty="0" sz="1800" spc="-10">
                <a:latin typeface="Arial"/>
                <a:cs typeface="Arial"/>
              </a:rPr>
              <a:t>сво </a:t>
            </a:r>
            <a:r>
              <a:rPr dirty="0" sz="1800" spc="-30">
                <a:latin typeface="Arial"/>
                <a:cs typeface="Arial"/>
              </a:rPr>
              <a:t>блато </a:t>
            </a:r>
            <a:r>
              <a:rPr dirty="0" sz="1800" spc="-10">
                <a:latin typeface="Arial"/>
                <a:cs typeface="Arial"/>
              </a:rPr>
              <a:t>постепено </a:t>
            </a:r>
            <a:r>
              <a:rPr dirty="0" sz="1800" spc="-5">
                <a:latin typeface="Arial"/>
                <a:cs typeface="Arial"/>
              </a:rPr>
              <a:t>добија  </a:t>
            </a:r>
            <a:r>
              <a:rPr dirty="0" sz="1800" spc="-10">
                <a:latin typeface="Arial"/>
                <a:cs typeface="Arial"/>
              </a:rPr>
              <a:t>овај </a:t>
            </a:r>
            <a:r>
              <a:rPr dirty="0" sz="1800" spc="-5">
                <a:latin typeface="Arial"/>
                <a:cs typeface="Arial"/>
              </a:rPr>
              <a:t>црни </a:t>
            </a:r>
            <a:r>
              <a:rPr dirty="0" sz="1800" spc="-10">
                <a:latin typeface="Arial"/>
                <a:cs typeface="Arial"/>
              </a:rPr>
              <a:t>тон. </a:t>
            </a:r>
            <a:r>
              <a:rPr dirty="0" sz="1800" spc="-15">
                <a:latin typeface="Arial"/>
                <a:cs typeface="Arial"/>
              </a:rPr>
              <a:t>Вода </a:t>
            </a:r>
            <a:r>
              <a:rPr dirty="0" sz="1800" spc="-5">
                <a:latin typeface="Arial"/>
                <a:cs typeface="Arial"/>
              </a:rPr>
              <a:t>није црна, </a:t>
            </a:r>
            <a:r>
              <a:rPr dirty="0" sz="1800">
                <a:latin typeface="Arial"/>
                <a:cs typeface="Arial"/>
              </a:rPr>
              <a:t>само </a:t>
            </a:r>
            <a:r>
              <a:rPr dirty="0" sz="1800" spc="-15">
                <a:latin typeface="Arial"/>
                <a:cs typeface="Arial"/>
              </a:rPr>
              <a:t>одраз тла </a:t>
            </a:r>
            <a:r>
              <a:rPr dirty="0" sz="1800" spc="-5">
                <a:latin typeface="Arial"/>
                <a:cs typeface="Arial"/>
              </a:rPr>
              <a:t>чини да </a:t>
            </a:r>
            <a:r>
              <a:rPr dirty="0" sz="1800" spc="-20">
                <a:latin typeface="Arial"/>
                <a:cs typeface="Arial"/>
              </a:rPr>
              <a:t>цело </a:t>
            </a:r>
            <a:r>
              <a:rPr dirty="0" sz="1800" spc="-5">
                <a:latin typeface="Arial"/>
                <a:cs typeface="Arial"/>
              </a:rPr>
              <a:t>море </a:t>
            </a:r>
            <a:r>
              <a:rPr dirty="0" sz="1800" spc="-15">
                <a:latin typeface="Arial"/>
                <a:cs typeface="Arial"/>
              </a:rPr>
              <a:t>изгледа </a:t>
            </a:r>
            <a:r>
              <a:rPr dirty="0" sz="1800" spc="-10">
                <a:latin typeface="Arial"/>
                <a:cs typeface="Arial"/>
              </a:rPr>
              <a:t>тамније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боје.</a:t>
            </a:r>
            <a:endParaRPr sz="1800">
              <a:latin typeface="Arial"/>
              <a:cs typeface="Arial"/>
            </a:endParaRPr>
          </a:p>
          <a:p>
            <a:pPr marL="12700" marR="106045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У </a:t>
            </a:r>
            <a:r>
              <a:rPr dirty="0" sz="1800" spc="-10">
                <a:latin typeface="Arial"/>
                <a:cs typeface="Arial"/>
              </a:rPr>
              <a:t>овом мору можемо </a:t>
            </a:r>
            <a:r>
              <a:rPr dirty="0" sz="1800" spc="-5">
                <a:latin typeface="Arial"/>
                <a:cs typeface="Arial"/>
              </a:rPr>
              <a:t>наћи </a:t>
            </a:r>
            <a:r>
              <a:rPr dirty="0" sz="1800" spc="-10" b="1">
                <a:latin typeface="Arial"/>
                <a:cs typeface="Arial"/>
              </a:rPr>
              <a:t>фитопланктон, шкољке </a:t>
            </a:r>
            <a:r>
              <a:rPr dirty="0" sz="1800" spc="-15" b="1">
                <a:latin typeface="Arial"/>
                <a:cs typeface="Arial"/>
              </a:rPr>
              <a:t>зебре, </a:t>
            </a:r>
            <a:r>
              <a:rPr dirty="0" sz="1800" spc="-5" b="1">
                <a:latin typeface="Arial"/>
                <a:cs typeface="Arial"/>
              </a:rPr>
              <a:t>обични шаран </a:t>
            </a:r>
            <a:r>
              <a:rPr dirty="0" sz="1800" b="1">
                <a:latin typeface="Arial"/>
                <a:cs typeface="Arial"/>
              </a:rPr>
              <a:t>и </a:t>
            </a:r>
            <a:r>
              <a:rPr dirty="0" sz="1800" spc="-20" b="1">
                <a:latin typeface="Arial"/>
                <a:cs typeface="Arial"/>
              </a:rPr>
              <a:t>округле </a:t>
            </a:r>
            <a:r>
              <a:rPr dirty="0" sz="1800" spc="5" b="1">
                <a:latin typeface="Arial"/>
                <a:cs typeface="Arial"/>
              </a:rPr>
              <a:t>гобије</a:t>
            </a:r>
            <a:r>
              <a:rPr dirty="0" sz="1800" spc="5">
                <a:latin typeface="Arial"/>
                <a:cs typeface="Arial"/>
              </a:rPr>
              <a:t>,  </a:t>
            </a:r>
            <a:r>
              <a:rPr dirty="0" sz="1800">
                <a:latin typeface="Arial"/>
                <a:cs typeface="Arial"/>
              </a:rPr>
              <a:t>које су </a:t>
            </a:r>
            <a:r>
              <a:rPr dirty="0" sz="1800" spc="-10">
                <a:latin typeface="Arial"/>
                <a:cs typeface="Arial"/>
              </a:rPr>
              <a:t>врста рибе. </a:t>
            </a:r>
            <a:r>
              <a:rPr dirty="0" sz="1800" spc="-15">
                <a:latin typeface="Arial"/>
                <a:cs typeface="Arial"/>
              </a:rPr>
              <a:t>Богатство </a:t>
            </a:r>
            <a:r>
              <a:rPr dirty="0" sz="1800" spc="-10">
                <a:latin typeface="Arial"/>
                <a:cs typeface="Arial"/>
              </a:rPr>
              <a:t>флоре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0">
                <a:latin typeface="Arial"/>
                <a:cs typeface="Arial"/>
              </a:rPr>
              <a:t>фауне </a:t>
            </a:r>
            <a:r>
              <a:rPr dirty="0" sz="1800" spc="-5">
                <a:latin typeface="Arial"/>
                <a:cs typeface="Arial"/>
              </a:rPr>
              <a:t>је прилично </a:t>
            </a:r>
            <a:r>
              <a:rPr dirty="0" sz="1800" spc="-15">
                <a:latin typeface="Arial"/>
                <a:cs typeface="Arial"/>
              </a:rPr>
              <a:t>велико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5">
                <a:latin typeface="Arial"/>
                <a:cs typeface="Arial"/>
              </a:rPr>
              <a:t>туристички је прилично  </a:t>
            </a:r>
            <a:r>
              <a:rPr dirty="0" sz="1800" spc="-15">
                <a:latin typeface="Arial"/>
                <a:cs typeface="Arial"/>
              </a:rPr>
              <a:t>познато.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31490" y="2140865"/>
            <a:ext cx="2629669" cy="17421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05227" y="2140865"/>
            <a:ext cx="2857689" cy="18277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12609" y="464204"/>
            <a:ext cx="2099570" cy="35043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5714" y="1240758"/>
            <a:ext cx="6972934" cy="19456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72517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Црно море </a:t>
            </a:r>
            <a:r>
              <a:rPr dirty="0" sz="1800" spc="-10">
                <a:latin typeface="Arial"/>
                <a:cs typeface="Arial"/>
              </a:rPr>
              <a:t>угрожавају </a:t>
            </a:r>
            <a:r>
              <a:rPr dirty="0" sz="1800" spc="-5">
                <a:latin typeface="Arial"/>
                <a:cs typeface="Arial"/>
              </a:rPr>
              <a:t>климатске промене, </a:t>
            </a:r>
            <a:r>
              <a:rPr dirty="0" sz="1800" spc="-10">
                <a:latin typeface="Arial"/>
                <a:cs typeface="Arial"/>
              </a:rPr>
              <a:t>загађење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0">
                <a:latin typeface="Arial"/>
                <a:cs typeface="Arial"/>
              </a:rPr>
              <a:t>све  </a:t>
            </a:r>
            <a:r>
              <a:rPr dirty="0" sz="1800" spc="-5">
                <a:latin typeface="Arial"/>
                <a:cs typeface="Arial"/>
              </a:rPr>
              <a:t>лошије </a:t>
            </a:r>
            <a:r>
              <a:rPr dirty="0" sz="1800" spc="-10">
                <a:latin typeface="Arial"/>
                <a:cs typeface="Arial"/>
              </a:rPr>
              <a:t>стање обале. </a:t>
            </a:r>
            <a:r>
              <a:rPr dirty="0" sz="1800" spc="-5">
                <a:latin typeface="Arial"/>
                <a:cs typeface="Arial"/>
              </a:rPr>
              <a:t>Према </a:t>
            </a:r>
            <a:r>
              <a:rPr dirty="0" sz="1800" spc="-10">
                <a:latin typeface="Arial"/>
                <a:cs typeface="Arial"/>
              </a:rPr>
              <a:t>последњим истраживањима  </a:t>
            </a:r>
            <a:r>
              <a:rPr dirty="0" sz="1800" spc="-5">
                <a:latin typeface="Arial"/>
                <a:cs typeface="Arial"/>
              </a:rPr>
              <a:t>највидљиви </a:t>
            </a:r>
            <a:r>
              <a:rPr dirty="0" sz="1800" spc="-15">
                <a:latin typeface="Arial"/>
                <a:cs typeface="Arial"/>
              </a:rPr>
              <a:t>загађивач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>
                <a:latin typeface="Arial"/>
                <a:cs typeface="Arial"/>
              </a:rPr>
              <a:t>пластика која </a:t>
            </a:r>
            <a:r>
              <a:rPr dirty="0" sz="1800" spc="-5">
                <a:latin typeface="Arial"/>
                <a:cs typeface="Arial"/>
              </a:rPr>
              <a:t>чини 85%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смећа.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Залихе </a:t>
            </a:r>
            <a:r>
              <a:rPr dirty="0" sz="1800" spc="-10">
                <a:latin typeface="Arial"/>
                <a:cs typeface="Arial"/>
              </a:rPr>
              <a:t>рибе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5">
                <a:latin typeface="Arial"/>
                <a:cs typeface="Arial"/>
              </a:rPr>
              <a:t>убрзано </a:t>
            </a:r>
            <a:r>
              <a:rPr dirty="0" sz="1800">
                <a:latin typeface="Arial"/>
                <a:cs typeface="Arial"/>
              </a:rPr>
              <a:t>смањују а </a:t>
            </a:r>
            <a:r>
              <a:rPr dirty="0" sz="1800" spc="-10">
                <a:latin typeface="Arial"/>
                <a:cs typeface="Arial"/>
              </a:rPr>
              <a:t>изумирање појединих врста </a:t>
            </a:r>
            <a:r>
              <a:rPr dirty="0" sz="1800" spc="-5">
                <a:latin typeface="Arial"/>
                <a:cs typeface="Arial"/>
              </a:rPr>
              <a:t>је  критично. </a:t>
            </a:r>
            <a:r>
              <a:rPr dirty="0" sz="1800" spc="-10">
                <a:latin typeface="Arial"/>
                <a:cs typeface="Arial"/>
              </a:rPr>
              <a:t>Најугроженије </a:t>
            </a:r>
            <a:r>
              <a:rPr dirty="0" sz="1800">
                <a:latin typeface="Arial"/>
                <a:cs typeface="Arial"/>
              </a:rPr>
              <a:t>су </a:t>
            </a:r>
            <a:r>
              <a:rPr dirty="0" sz="1800" spc="-5">
                <a:latin typeface="Arial"/>
                <a:cs typeface="Arial"/>
              </a:rPr>
              <a:t>скуша,јесетра, </a:t>
            </a:r>
            <a:r>
              <a:rPr dirty="0" sz="1800" spc="-15">
                <a:latin typeface="Arial"/>
                <a:cs typeface="Arial"/>
              </a:rPr>
              <a:t>харинга, </a:t>
            </a:r>
            <a:r>
              <a:rPr dirty="0" sz="1800">
                <a:latin typeface="Arial"/>
                <a:cs typeface="Arial"/>
              </a:rPr>
              <a:t>а </a:t>
            </a:r>
            <a:r>
              <a:rPr dirty="0" sz="1800" spc="-15">
                <a:latin typeface="Arial"/>
                <a:cs typeface="Arial"/>
              </a:rPr>
              <a:t>изузетно </a:t>
            </a:r>
            <a:r>
              <a:rPr dirty="0" sz="1800" spc="-5">
                <a:latin typeface="Arial"/>
                <a:cs typeface="Arial"/>
              </a:rPr>
              <a:t>је  угрожен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5">
                <a:latin typeface="Arial"/>
                <a:cs typeface="Arial"/>
              </a:rPr>
              <a:t>обичан </a:t>
            </a:r>
            <a:r>
              <a:rPr dirty="0" sz="1800" spc="-15">
                <a:latin typeface="Arial"/>
                <a:cs typeface="Arial"/>
              </a:rPr>
              <a:t>делфин наводи </a:t>
            </a:r>
            <a:r>
              <a:rPr dirty="0" sz="1800">
                <a:latin typeface="Arial"/>
                <a:cs typeface="Arial"/>
              </a:rPr>
              <a:t>се у </a:t>
            </a:r>
            <a:r>
              <a:rPr dirty="0" sz="1800" spc="-10">
                <a:latin typeface="Arial"/>
                <a:cs typeface="Arial"/>
              </a:rPr>
              <a:t>студији </a:t>
            </a:r>
            <a:r>
              <a:rPr dirty="0" sz="1800" spc="-15">
                <a:latin typeface="Arial"/>
                <a:cs typeface="Arial"/>
              </a:rPr>
              <a:t>Светске  </a:t>
            </a:r>
            <a:r>
              <a:rPr dirty="0" sz="1800" spc="-10">
                <a:latin typeface="Arial"/>
                <a:cs typeface="Arial"/>
              </a:rPr>
              <a:t>организације </a:t>
            </a:r>
            <a:r>
              <a:rPr dirty="0" sz="1800" spc="-5">
                <a:latin typeface="Arial"/>
                <a:cs typeface="Arial"/>
              </a:rPr>
              <a:t>за заштиту </a:t>
            </a:r>
            <a:r>
              <a:rPr dirty="0" sz="1800" spc="-10">
                <a:latin typeface="Arial"/>
                <a:cs typeface="Arial"/>
              </a:rPr>
              <a:t>природе.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22333" y="1470997"/>
            <a:ext cx="3424742" cy="3053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3182" y="1092547"/>
            <a:ext cx="7630795" cy="1005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Каспијско</a:t>
            </a:r>
            <a:r>
              <a:rPr dirty="0" spc="-15"/>
              <a:t> језеро</a:t>
            </a:r>
          </a:p>
          <a:p>
            <a:pPr marL="12700" marR="5080">
              <a:lnSpc>
                <a:spcPct val="100000"/>
              </a:lnSpc>
              <a:spcBef>
                <a:spcPts val="40"/>
              </a:spcBef>
            </a:pPr>
            <a:r>
              <a:rPr dirty="0" sz="1800" spc="-5" b="0">
                <a:latin typeface="Arial"/>
                <a:cs typeface="Arial"/>
              </a:rPr>
              <a:t>је </a:t>
            </a:r>
            <a:r>
              <a:rPr dirty="0" sz="1800" spc="-10" b="0">
                <a:latin typeface="Arial"/>
                <a:cs typeface="Arial"/>
              </a:rPr>
              <a:t>највеће </a:t>
            </a:r>
            <a:r>
              <a:rPr dirty="0" sz="1800" spc="-15" b="0">
                <a:latin typeface="Arial"/>
                <a:cs typeface="Arial"/>
              </a:rPr>
              <a:t>језеро </a:t>
            </a:r>
            <a:r>
              <a:rPr dirty="0" sz="1800" spc="-5" b="0">
                <a:latin typeface="Arial"/>
                <a:cs typeface="Arial"/>
              </a:rPr>
              <a:t>на </a:t>
            </a:r>
            <a:r>
              <a:rPr dirty="0" sz="1800" b="0">
                <a:latin typeface="Arial"/>
                <a:cs typeface="Arial"/>
              </a:rPr>
              <a:t>Земљи </a:t>
            </a:r>
            <a:r>
              <a:rPr dirty="0" sz="1800" spc="-5" b="0">
                <a:latin typeface="Arial"/>
                <a:cs typeface="Arial"/>
              </a:rPr>
              <a:t>из </a:t>
            </a:r>
            <a:r>
              <a:rPr dirty="0" sz="1800" spc="-10" b="0">
                <a:latin typeface="Arial"/>
                <a:cs typeface="Arial"/>
              </a:rPr>
              <a:t>тог </a:t>
            </a:r>
            <a:r>
              <a:rPr dirty="0" sz="1800" spc="-15" b="0">
                <a:latin typeface="Arial"/>
                <a:cs typeface="Arial"/>
              </a:rPr>
              <a:t>разлога </a:t>
            </a:r>
            <a:r>
              <a:rPr dirty="0" sz="1800" spc="-5" b="0">
                <a:latin typeface="Arial"/>
                <a:cs typeface="Arial"/>
              </a:rPr>
              <a:t>неки </a:t>
            </a:r>
            <a:r>
              <a:rPr dirty="0" sz="1800" spc="-20" b="0">
                <a:latin typeface="Arial"/>
                <a:cs typeface="Arial"/>
              </a:rPr>
              <a:t>га </a:t>
            </a:r>
            <a:r>
              <a:rPr dirty="0" sz="1800" spc="-10" b="0">
                <a:latin typeface="Arial"/>
                <a:cs typeface="Arial"/>
              </a:rPr>
              <a:t>називају </a:t>
            </a:r>
            <a:r>
              <a:rPr dirty="0" sz="1800" b="0">
                <a:latin typeface="Arial"/>
                <a:cs typeface="Arial"/>
              </a:rPr>
              <a:t>и </a:t>
            </a:r>
            <a:r>
              <a:rPr dirty="0" sz="1800" spc="-5" i="1">
                <a:latin typeface="Arial"/>
                <a:cs typeface="Arial"/>
              </a:rPr>
              <a:t>Каспијско  </a:t>
            </a:r>
            <a:r>
              <a:rPr dirty="0" sz="1800" spc="-5" i="1">
                <a:latin typeface="Arial"/>
                <a:cs typeface="Arial"/>
              </a:rPr>
              <a:t>море </a:t>
            </a:r>
            <a:r>
              <a:rPr dirty="0" sz="1800" spc="-5" b="0">
                <a:latin typeface="Arial"/>
                <a:cs typeface="Arial"/>
              </a:rPr>
              <a:t>између Европе </a:t>
            </a:r>
            <a:r>
              <a:rPr dirty="0" sz="1800" b="0">
                <a:latin typeface="Arial"/>
                <a:cs typeface="Arial"/>
              </a:rPr>
              <a:t>и </a:t>
            </a:r>
            <a:r>
              <a:rPr dirty="0" sz="1800" spc="-5" b="0">
                <a:latin typeface="Arial"/>
                <a:cs typeface="Arial"/>
              </a:rPr>
              <a:t>Азије, </a:t>
            </a:r>
            <a:r>
              <a:rPr dirty="0" sz="1800" b="0">
                <a:latin typeface="Arial"/>
                <a:cs typeface="Arial"/>
              </a:rPr>
              <a:t>с </a:t>
            </a:r>
            <a:r>
              <a:rPr dirty="0" sz="1800" spc="-5" b="0">
                <a:latin typeface="Arial"/>
                <a:cs typeface="Arial"/>
              </a:rPr>
              <a:t>површином </a:t>
            </a:r>
            <a:r>
              <a:rPr dirty="0" sz="1800" spc="-20" b="0">
                <a:latin typeface="Arial"/>
                <a:cs typeface="Arial"/>
              </a:rPr>
              <a:t>од </a:t>
            </a:r>
            <a:r>
              <a:rPr dirty="0" sz="1800" spc="-5" b="0">
                <a:latin typeface="Arial"/>
                <a:cs typeface="Arial"/>
              </a:rPr>
              <a:t>371 000</a:t>
            </a:r>
            <a:r>
              <a:rPr dirty="0" sz="1800" spc="-30" b="0">
                <a:latin typeface="Arial"/>
                <a:cs typeface="Arial"/>
              </a:rPr>
              <a:t> </a:t>
            </a:r>
            <a:r>
              <a:rPr dirty="0" sz="1800" b="0">
                <a:latin typeface="Arial"/>
                <a:cs typeface="Arial"/>
              </a:rPr>
              <a:t>km².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3182" y="2347304"/>
            <a:ext cx="7917815" cy="3591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У </a:t>
            </a:r>
            <a:r>
              <a:rPr dirty="0" sz="1800" spc="-15">
                <a:latin typeface="Arial"/>
                <a:cs typeface="Arial"/>
              </a:rPr>
              <a:t>језеро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15">
                <a:latin typeface="Arial"/>
                <a:cs typeface="Arial"/>
              </a:rPr>
              <a:t>улива </a:t>
            </a:r>
            <a:r>
              <a:rPr dirty="0" sz="1800">
                <a:latin typeface="Arial"/>
                <a:cs typeface="Arial"/>
              </a:rPr>
              <a:t>преко </a:t>
            </a:r>
            <a:r>
              <a:rPr dirty="0" sz="1800" spc="-5">
                <a:latin typeface="Arial"/>
                <a:cs typeface="Arial"/>
              </a:rPr>
              <a:t>130 </a:t>
            </a:r>
            <a:r>
              <a:rPr dirty="0" sz="1800">
                <a:latin typeface="Arial"/>
                <a:cs typeface="Arial"/>
              </a:rPr>
              <a:t>река, </a:t>
            </a:r>
            <a:r>
              <a:rPr dirty="0" sz="1800" spc="-20">
                <a:latin typeface="Arial"/>
                <a:cs typeface="Arial"/>
              </a:rPr>
              <a:t>од </a:t>
            </a:r>
            <a:r>
              <a:rPr dirty="0" sz="1800">
                <a:latin typeface="Arial"/>
                <a:cs typeface="Arial"/>
              </a:rPr>
              <a:t>којих су </a:t>
            </a:r>
            <a:r>
              <a:rPr dirty="0" sz="1800" spc="-10">
                <a:latin typeface="Arial"/>
                <a:cs typeface="Arial"/>
              </a:rPr>
              <a:t>највеће </a:t>
            </a:r>
            <a:r>
              <a:rPr dirty="0" sz="1800" spc="-20">
                <a:latin typeface="Arial"/>
                <a:cs typeface="Arial"/>
              </a:rPr>
              <a:t>Волга, Урал, </a:t>
            </a:r>
            <a:r>
              <a:rPr dirty="0" sz="1800" spc="-25">
                <a:latin typeface="Arial"/>
                <a:cs typeface="Arial"/>
              </a:rPr>
              <a:t>Терек </a:t>
            </a:r>
            <a:r>
              <a:rPr dirty="0" sz="1800">
                <a:latin typeface="Arial"/>
                <a:cs typeface="Arial"/>
              </a:rPr>
              <a:t>и  </a:t>
            </a:r>
            <a:r>
              <a:rPr dirty="0" sz="1800" spc="-10">
                <a:latin typeface="Arial"/>
                <a:cs typeface="Arial"/>
              </a:rPr>
              <a:t>Кура, </a:t>
            </a:r>
            <a:r>
              <a:rPr dirty="0" sz="1800" spc="-5">
                <a:latin typeface="Arial"/>
                <a:cs typeface="Arial"/>
              </a:rPr>
              <a:t>међутим прилив слатке </a:t>
            </a:r>
            <a:r>
              <a:rPr dirty="0" sz="1800" spc="-20">
                <a:latin typeface="Arial"/>
                <a:cs typeface="Arial"/>
              </a:rPr>
              <a:t>воде </a:t>
            </a:r>
            <a:r>
              <a:rPr dirty="0" sz="1800" spc="-5">
                <a:latin typeface="Arial"/>
                <a:cs typeface="Arial"/>
              </a:rPr>
              <a:t>је мањи </a:t>
            </a:r>
            <a:r>
              <a:rPr dirty="0" sz="1800" spc="-20">
                <a:latin typeface="Arial"/>
                <a:cs typeface="Arial"/>
              </a:rPr>
              <a:t>од </a:t>
            </a:r>
            <a:r>
              <a:rPr dirty="0" sz="1800" spc="-10">
                <a:latin typeface="Arial"/>
                <a:cs typeface="Arial"/>
              </a:rPr>
              <a:t>количине </a:t>
            </a:r>
            <a:r>
              <a:rPr dirty="0" sz="1800" spc="-20">
                <a:latin typeface="Arial"/>
                <a:cs typeface="Arial"/>
              </a:rPr>
              <a:t>воде </a:t>
            </a:r>
            <a:r>
              <a:rPr dirty="0" sz="1800">
                <a:latin typeface="Arial"/>
                <a:cs typeface="Arial"/>
              </a:rPr>
              <a:t>која </a:t>
            </a:r>
            <a:r>
              <a:rPr dirty="0" sz="1800" spc="-5">
                <a:latin typeface="Arial"/>
                <a:cs typeface="Arial"/>
              </a:rPr>
              <a:t>испари.  Каспијско </a:t>
            </a:r>
            <a:r>
              <a:rPr dirty="0" sz="1800" spc="-15">
                <a:latin typeface="Arial"/>
                <a:cs typeface="Arial"/>
              </a:rPr>
              <a:t>језеро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>
                <a:latin typeface="Arial"/>
                <a:cs typeface="Arial"/>
              </a:rPr>
              <a:t>слано и у </a:t>
            </a:r>
            <a:r>
              <a:rPr dirty="0" sz="1800" spc="-5">
                <a:latin typeface="Arial"/>
                <a:cs typeface="Arial"/>
              </a:rPr>
              <a:t>ствари је </a:t>
            </a:r>
            <a:r>
              <a:rPr dirty="0" sz="1800" spc="-10">
                <a:latin typeface="Arial"/>
                <a:cs typeface="Arial"/>
              </a:rPr>
              <a:t>затворено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море.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2708910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На </a:t>
            </a:r>
            <a:r>
              <a:rPr dirty="0" sz="1800" spc="-10">
                <a:latin typeface="Arial"/>
                <a:cs typeface="Arial"/>
              </a:rPr>
              <a:t>обалама </a:t>
            </a:r>
            <a:r>
              <a:rPr dirty="0" sz="1800" spc="-5">
                <a:latin typeface="Arial"/>
                <a:cs typeface="Arial"/>
              </a:rPr>
              <a:t>Каспијског </a:t>
            </a:r>
            <a:r>
              <a:rPr dirty="0" sz="1800" spc="-15">
                <a:latin typeface="Arial"/>
                <a:cs typeface="Arial"/>
              </a:rPr>
              <a:t>језера налазе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10">
                <a:latin typeface="Arial"/>
                <a:cs typeface="Arial"/>
              </a:rPr>
              <a:t>државе:  </a:t>
            </a:r>
            <a:r>
              <a:rPr dirty="0" sz="1800" spc="-5">
                <a:latin typeface="Arial"/>
                <a:cs typeface="Arial"/>
              </a:rPr>
              <a:t>Русија</a:t>
            </a:r>
            <a:endParaRPr sz="1800">
              <a:latin typeface="Arial"/>
              <a:cs typeface="Arial"/>
            </a:endParaRPr>
          </a:p>
          <a:p>
            <a:pPr marL="12700" marR="6423025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Иран  </a:t>
            </a:r>
            <a:r>
              <a:rPr dirty="0" sz="1800" spc="-10">
                <a:latin typeface="Arial"/>
                <a:cs typeface="Arial"/>
              </a:rPr>
              <a:t>Азербејџан  </a:t>
            </a:r>
            <a:r>
              <a:rPr dirty="0" sz="1800" spc="-105">
                <a:latin typeface="Arial"/>
                <a:cs typeface="Arial"/>
              </a:rPr>
              <a:t>Т</a:t>
            </a:r>
            <a:r>
              <a:rPr dirty="0" sz="1800" spc="-20">
                <a:latin typeface="Arial"/>
                <a:cs typeface="Arial"/>
              </a:rPr>
              <a:t>у</a:t>
            </a:r>
            <a:r>
              <a:rPr dirty="0" sz="1800" spc="-5">
                <a:latin typeface="Arial"/>
                <a:cs typeface="Arial"/>
              </a:rPr>
              <a:t>ркменис</a:t>
            </a:r>
            <a:r>
              <a:rPr dirty="0" sz="1800" spc="-25">
                <a:latin typeface="Arial"/>
                <a:cs typeface="Arial"/>
              </a:rPr>
              <a:t>т</a:t>
            </a:r>
            <a:r>
              <a:rPr dirty="0" sz="1800" spc="-5">
                <a:latin typeface="Arial"/>
                <a:cs typeface="Arial"/>
              </a:rPr>
              <a:t>ан  </a:t>
            </a:r>
            <a:r>
              <a:rPr dirty="0" sz="1800" spc="-15">
                <a:latin typeface="Arial"/>
                <a:cs typeface="Arial"/>
              </a:rPr>
              <a:t>Казахстан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12700" marR="1532255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Касписко </a:t>
            </a:r>
            <a:r>
              <a:rPr dirty="0" sz="1800" spc="-15">
                <a:latin typeface="Arial"/>
                <a:cs typeface="Arial"/>
              </a:rPr>
              <a:t>језеро </a:t>
            </a:r>
            <a:r>
              <a:rPr dirty="0" sz="1800">
                <a:latin typeface="Arial"/>
                <a:cs typeface="Arial"/>
              </a:rPr>
              <a:t>укључује око </a:t>
            </a:r>
            <a:r>
              <a:rPr dirty="0" sz="1800" spc="-5">
                <a:latin typeface="Arial"/>
                <a:cs typeface="Arial"/>
              </a:rPr>
              <a:t>50 </a:t>
            </a:r>
            <a:r>
              <a:rPr dirty="0" sz="1800" spc="-15">
                <a:latin typeface="Arial"/>
                <a:cs typeface="Arial"/>
              </a:rPr>
              <a:t>великих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0">
                <a:latin typeface="Arial"/>
                <a:cs typeface="Arial"/>
              </a:rPr>
              <a:t>средњих острва,  </a:t>
            </a:r>
            <a:r>
              <a:rPr dirty="0" sz="1800" spc="-5">
                <a:latin typeface="Arial"/>
                <a:cs typeface="Arial"/>
              </a:rPr>
              <a:t>површине </a:t>
            </a:r>
            <a:r>
              <a:rPr dirty="0" sz="1800">
                <a:latin typeface="Arial"/>
                <a:cs typeface="Arial"/>
              </a:rPr>
              <a:t>око </a:t>
            </a:r>
            <a:r>
              <a:rPr dirty="0" sz="1800" spc="-5">
                <a:latin typeface="Arial"/>
                <a:cs typeface="Arial"/>
              </a:rPr>
              <a:t>350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km².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51284" y="3042243"/>
            <a:ext cx="2896194" cy="2905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1378" y="731871"/>
            <a:ext cx="5873750" cy="468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Због </a:t>
            </a:r>
            <a:r>
              <a:rPr dirty="0" sz="1800" spc="-20">
                <a:latin typeface="Arial"/>
                <a:cs typeface="Arial"/>
              </a:rPr>
              <a:t>тога </a:t>
            </a:r>
            <a:r>
              <a:rPr dirty="0" sz="1800" spc="-10">
                <a:latin typeface="Arial"/>
                <a:cs typeface="Arial"/>
              </a:rPr>
              <a:t>што </a:t>
            </a:r>
            <a:r>
              <a:rPr dirty="0" sz="1800" spc="-5">
                <a:latin typeface="Arial"/>
                <a:cs typeface="Arial"/>
              </a:rPr>
              <a:t>Касписко </a:t>
            </a:r>
            <a:r>
              <a:rPr dirty="0" sz="1800" spc="-15">
                <a:latin typeface="Arial"/>
                <a:cs typeface="Arial"/>
              </a:rPr>
              <a:t>језеро </a:t>
            </a:r>
            <a:r>
              <a:rPr dirty="0" sz="1800" spc="-5">
                <a:latin typeface="Arial"/>
                <a:cs typeface="Arial"/>
              </a:rPr>
              <a:t>чини </a:t>
            </a:r>
            <a:r>
              <a:rPr dirty="0" sz="1800">
                <a:latin typeface="Arial"/>
                <a:cs typeface="Arial"/>
              </a:rPr>
              <a:t>око </a:t>
            </a:r>
            <a:r>
              <a:rPr dirty="0" sz="1800" spc="-5">
                <a:latin typeface="Arial"/>
                <a:cs typeface="Arial"/>
              </a:rPr>
              <a:t>40% </a:t>
            </a:r>
            <a:r>
              <a:rPr dirty="0" sz="1800" spc="-20">
                <a:latin typeface="Arial"/>
                <a:cs typeface="Arial"/>
              </a:rPr>
              <a:t>воде </a:t>
            </a:r>
            <a:r>
              <a:rPr dirty="0" sz="1800">
                <a:latin typeface="Arial"/>
                <a:cs typeface="Arial"/>
              </a:rPr>
              <a:t>свих  </a:t>
            </a:r>
            <a:r>
              <a:rPr dirty="0" sz="1800" spc="-15">
                <a:latin typeface="Arial"/>
                <a:cs typeface="Arial"/>
              </a:rPr>
              <a:t>језера </a:t>
            </a:r>
            <a:r>
              <a:rPr dirty="0" sz="1800" spc="-20">
                <a:latin typeface="Arial"/>
                <a:cs typeface="Arial"/>
              </a:rPr>
              <a:t>света, </a:t>
            </a:r>
            <a:r>
              <a:rPr dirty="0" sz="1800" spc="-5">
                <a:latin typeface="Arial"/>
                <a:cs typeface="Arial"/>
              </a:rPr>
              <a:t>оно </a:t>
            </a:r>
            <a:r>
              <a:rPr dirty="0" sz="1800" spc="-10">
                <a:latin typeface="Arial"/>
                <a:cs typeface="Arial"/>
              </a:rPr>
              <a:t>представља највећу </a:t>
            </a:r>
            <a:r>
              <a:rPr dirty="0" sz="1800" spc="-5">
                <a:latin typeface="Arial"/>
                <a:cs typeface="Arial"/>
              </a:rPr>
              <a:t>копнену </a:t>
            </a:r>
            <a:r>
              <a:rPr dirty="0" sz="1800" spc="-15">
                <a:latin typeface="Arial"/>
                <a:cs typeface="Arial"/>
              </a:rPr>
              <a:t>водену  </a:t>
            </a:r>
            <a:r>
              <a:rPr dirty="0" sz="1800" spc="-25">
                <a:latin typeface="Arial"/>
                <a:cs typeface="Arial"/>
              </a:rPr>
              <a:t>површину. </a:t>
            </a:r>
            <a:r>
              <a:rPr dirty="0" sz="1800" spc="-20">
                <a:latin typeface="Arial"/>
                <a:cs typeface="Arial"/>
              </a:rPr>
              <a:t>Дели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5">
                <a:latin typeface="Arial"/>
                <a:cs typeface="Arial"/>
              </a:rPr>
              <a:t>на </a:t>
            </a:r>
            <a:r>
              <a:rPr dirty="0" sz="1800" spc="-5" b="1">
                <a:latin typeface="Arial"/>
                <a:cs typeface="Arial"/>
              </a:rPr>
              <a:t>три </a:t>
            </a:r>
            <a:r>
              <a:rPr dirty="0" sz="1800" b="1">
                <a:latin typeface="Arial"/>
                <a:cs typeface="Arial"/>
              </a:rPr>
              <a:t>физичке </a:t>
            </a:r>
            <a:r>
              <a:rPr dirty="0" sz="1800" spc="-5" b="1">
                <a:latin typeface="Arial"/>
                <a:cs typeface="Arial"/>
              </a:rPr>
              <a:t>регије</a:t>
            </a:r>
            <a:r>
              <a:rPr dirty="0" sz="1800" spc="-5">
                <a:latin typeface="Arial"/>
                <a:cs typeface="Arial"/>
              </a:rPr>
              <a:t>. </a:t>
            </a:r>
            <a:r>
              <a:rPr dirty="0" sz="1800" spc="-10">
                <a:latin typeface="Arial"/>
                <a:cs typeface="Arial"/>
              </a:rPr>
              <a:t>Северни  </a:t>
            </a:r>
            <a:r>
              <a:rPr dirty="0" sz="1800" spc="-5">
                <a:latin typeface="Arial"/>
                <a:cs typeface="Arial"/>
              </a:rPr>
              <a:t>део је наплићи </a:t>
            </a:r>
            <a:r>
              <a:rPr dirty="0" sz="1800">
                <a:latin typeface="Arial"/>
                <a:cs typeface="Arial"/>
              </a:rPr>
              <a:t>са </a:t>
            </a:r>
            <a:r>
              <a:rPr dirty="0" sz="1800" spc="-5">
                <a:latin typeface="Arial"/>
                <a:cs typeface="Arial"/>
              </a:rPr>
              <a:t>дубином </a:t>
            </a:r>
            <a:r>
              <a:rPr dirty="0" sz="1800">
                <a:latin typeface="Arial"/>
                <a:cs typeface="Arial"/>
              </a:rPr>
              <a:t>око </a:t>
            </a:r>
            <a:r>
              <a:rPr dirty="0" sz="1800" spc="-5">
                <a:latin typeface="Arial"/>
                <a:cs typeface="Arial"/>
              </a:rPr>
              <a:t>5-6 </a:t>
            </a:r>
            <a:r>
              <a:rPr dirty="0" sz="1800" spc="5">
                <a:latin typeface="Arial"/>
                <a:cs typeface="Arial"/>
              </a:rPr>
              <a:t>м,како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10">
                <a:latin typeface="Arial"/>
                <a:cs typeface="Arial"/>
              </a:rPr>
              <a:t>наставља  </a:t>
            </a:r>
            <a:r>
              <a:rPr dirty="0" sz="1800" spc="-5">
                <a:latin typeface="Arial"/>
                <a:cs typeface="Arial"/>
              </a:rPr>
              <a:t>према </a:t>
            </a:r>
            <a:r>
              <a:rPr dirty="0" sz="1800" spc="-10">
                <a:latin typeface="Arial"/>
                <a:cs typeface="Arial"/>
              </a:rPr>
              <a:t>средини </a:t>
            </a:r>
            <a:r>
              <a:rPr dirty="0" sz="1800" spc="-15">
                <a:latin typeface="Arial"/>
                <a:cs typeface="Arial"/>
              </a:rPr>
              <a:t>просечна </a:t>
            </a:r>
            <a:r>
              <a:rPr dirty="0" sz="1800" spc="-5">
                <a:latin typeface="Arial"/>
                <a:cs typeface="Arial"/>
              </a:rPr>
              <a:t>дубина </a:t>
            </a:r>
            <a:r>
              <a:rPr dirty="0" sz="1800">
                <a:latin typeface="Arial"/>
                <a:cs typeface="Arial"/>
              </a:rPr>
              <a:t>се </a:t>
            </a:r>
            <a:r>
              <a:rPr dirty="0" sz="1800" spc="-10">
                <a:latin typeface="Arial"/>
                <a:cs typeface="Arial"/>
              </a:rPr>
              <a:t>знатно повећава,  </a:t>
            </a:r>
            <a:r>
              <a:rPr dirty="0" sz="1800" spc="-5">
                <a:latin typeface="Arial"/>
                <a:cs typeface="Arial"/>
              </a:rPr>
              <a:t>док </a:t>
            </a:r>
            <a:r>
              <a:rPr dirty="0" sz="1800">
                <a:latin typeface="Arial"/>
                <a:cs typeface="Arial"/>
              </a:rPr>
              <a:t>јужни </a:t>
            </a:r>
            <a:r>
              <a:rPr dirty="0" sz="1800" spc="-5">
                <a:latin typeface="Arial"/>
                <a:cs typeface="Arial"/>
              </a:rPr>
              <a:t>део одликује </a:t>
            </a:r>
            <a:r>
              <a:rPr dirty="0" sz="1800">
                <a:latin typeface="Arial"/>
                <a:cs typeface="Arial"/>
              </a:rPr>
              <a:t>океанска </a:t>
            </a:r>
            <a:r>
              <a:rPr dirty="0" sz="1800" spc="-5">
                <a:latin typeface="Arial"/>
                <a:cs typeface="Arial"/>
              </a:rPr>
              <a:t>дубина </a:t>
            </a:r>
            <a:r>
              <a:rPr dirty="0" sz="1800">
                <a:latin typeface="Arial"/>
                <a:cs typeface="Arial"/>
              </a:rPr>
              <a:t>које </a:t>
            </a:r>
            <a:r>
              <a:rPr dirty="0" sz="1800" spc="-20">
                <a:latin typeface="Arial"/>
                <a:cs typeface="Arial"/>
              </a:rPr>
              <a:t>прелази  </a:t>
            </a:r>
            <a:r>
              <a:rPr dirty="0" sz="1800" spc="-5">
                <a:latin typeface="Arial"/>
                <a:cs typeface="Arial"/>
              </a:rPr>
              <a:t>1000м.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59690">
              <a:lnSpc>
                <a:spcPct val="100000"/>
              </a:lnSpc>
            </a:pPr>
            <a:r>
              <a:rPr dirty="0" sz="1800" spc="-10">
                <a:latin typeface="Arial"/>
                <a:cs typeface="Arial"/>
              </a:rPr>
              <a:t>Северне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5">
                <a:latin typeface="Arial"/>
                <a:cs typeface="Arial"/>
              </a:rPr>
              <a:t>источне делове </a:t>
            </a:r>
            <a:r>
              <a:rPr dirty="0" sz="1800" spc="-5">
                <a:latin typeface="Arial"/>
                <a:cs typeface="Arial"/>
              </a:rPr>
              <a:t>карактеришу </a:t>
            </a:r>
            <a:r>
              <a:rPr dirty="0" sz="1800" spc="-10">
                <a:latin typeface="Arial"/>
                <a:cs typeface="Arial"/>
              </a:rPr>
              <a:t>територије </a:t>
            </a:r>
            <a:r>
              <a:rPr dirty="0" sz="1800" spc="-5">
                <a:latin typeface="Arial"/>
                <a:cs typeface="Arial"/>
              </a:rPr>
              <a:t>на  којима </a:t>
            </a:r>
            <a:r>
              <a:rPr dirty="0" sz="1800">
                <a:latin typeface="Arial"/>
                <a:cs typeface="Arial"/>
              </a:rPr>
              <a:t>су хладне </a:t>
            </a:r>
            <a:r>
              <a:rPr dirty="0" sz="1800" spc="-5">
                <a:latin typeface="Arial"/>
                <a:cs typeface="Arial"/>
              </a:rPr>
              <a:t>континенталне пустиње док на југу </a:t>
            </a:r>
            <a:r>
              <a:rPr dirty="0" sz="1800">
                <a:latin typeface="Arial"/>
                <a:cs typeface="Arial"/>
              </a:rPr>
              <a:t>и  </a:t>
            </a:r>
            <a:r>
              <a:rPr dirty="0" sz="1800" spc="-10">
                <a:latin typeface="Arial"/>
                <a:cs typeface="Arial"/>
              </a:rPr>
              <a:t>југозападу </a:t>
            </a:r>
            <a:r>
              <a:rPr dirty="0" sz="1800">
                <a:latin typeface="Arial"/>
                <a:cs typeface="Arial"/>
              </a:rPr>
              <a:t>су </a:t>
            </a:r>
            <a:r>
              <a:rPr dirty="0" sz="1800" spc="-10">
                <a:latin typeface="Arial"/>
                <a:cs typeface="Arial"/>
              </a:rPr>
              <a:t>подручја </a:t>
            </a:r>
            <a:r>
              <a:rPr dirty="0" sz="1800">
                <a:latin typeface="Arial"/>
                <a:cs typeface="Arial"/>
              </a:rPr>
              <a:t>са </a:t>
            </a:r>
            <a:r>
              <a:rPr dirty="0" sz="1800" spc="-10">
                <a:latin typeface="Arial"/>
                <a:cs typeface="Arial"/>
              </a:rPr>
              <a:t>генерално </a:t>
            </a:r>
            <a:r>
              <a:rPr dirty="0" sz="1800" spc="-5">
                <a:latin typeface="Arial"/>
                <a:cs typeface="Arial"/>
              </a:rPr>
              <a:t>топлом климом </a:t>
            </a:r>
            <a:r>
              <a:rPr dirty="0" sz="1800">
                <a:latin typeface="Arial"/>
                <a:cs typeface="Arial"/>
              </a:rPr>
              <a:t>и  </a:t>
            </a:r>
            <a:r>
              <a:rPr dirty="0" sz="1800" spc="-5">
                <a:latin typeface="Arial"/>
                <a:cs typeface="Arial"/>
              </a:rPr>
              <a:t>на </a:t>
            </a:r>
            <a:r>
              <a:rPr dirty="0" sz="1800" spc="-10">
                <a:latin typeface="Arial"/>
                <a:cs typeface="Arial"/>
              </a:rPr>
              <a:t>овом </a:t>
            </a:r>
            <a:r>
              <a:rPr dirty="0" sz="1800" spc="-20">
                <a:latin typeface="Arial"/>
                <a:cs typeface="Arial"/>
              </a:rPr>
              <a:t>делу </a:t>
            </a:r>
            <a:r>
              <a:rPr dirty="0" sz="1800">
                <a:latin typeface="Arial"/>
                <a:cs typeface="Arial"/>
              </a:rPr>
              <a:t>се смењују </a:t>
            </a:r>
            <a:r>
              <a:rPr dirty="0" sz="1800" spc="-5">
                <a:latin typeface="Arial"/>
                <a:cs typeface="Arial"/>
              </a:rPr>
              <a:t>планински масиви </a:t>
            </a:r>
            <a:r>
              <a:rPr dirty="0" sz="1800">
                <a:latin typeface="Arial"/>
                <a:cs typeface="Arial"/>
              </a:rPr>
              <a:t>и  </a:t>
            </a:r>
            <a:r>
              <a:rPr dirty="0" sz="1800" spc="-5">
                <a:latin typeface="Arial"/>
                <a:cs typeface="Arial"/>
              </a:rPr>
              <a:t>висоравни.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algn="just" marL="12700" marR="244475">
              <a:lnSpc>
                <a:spcPct val="100000"/>
              </a:lnSpc>
            </a:pPr>
            <a:r>
              <a:rPr dirty="0" sz="1800" spc="-5" b="1">
                <a:latin typeface="Arial"/>
                <a:cs typeface="Arial"/>
              </a:rPr>
              <a:t>Саобраћај </a:t>
            </a:r>
            <a:r>
              <a:rPr dirty="0" sz="1800" spc="-5">
                <a:latin typeface="Arial"/>
                <a:cs typeface="Arial"/>
              </a:rPr>
              <a:t>на Каспијском </a:t>
            </a:r>
            <a:r>
              <a:rPr dirty="0" sz="1800" spc="-20">
                <a:latin typeface="Arial"/>
                <a:cs typeface="Arial"/>
              </a:rPr>
              <a:t>језеру </a:t>
            </a:r>
            <a:r>
              <a:rPr dirty="0" sz="1800" spc="-5">
                <a:latin typeface="Arial"/>
                <a:cs typeface="Arial"/>
              </a:rPr>
              <a:t>је добро </a:t>
            </a:r>
            <a:r>
              <a:rPr dirty="0" sz="1800" spc="-10">
                <a:latin typeface="Arial"/>
                <a:cs typeface="Arial"/>
              </a:rPr>
              <a:t>развијен, </a:t>
            </a:r>
            <a:r>
              <a:rPr dirty="0" sz="1800">
                <a:latin typeface="Arial"/>
                <a:cs typeface="Arial"/>
              </a:rPr>
              <a:t>а  </a:t>
            </a:r>
            <a:r>
              <a:rPr dirty="0" sz="1800" spc="-10">
                <a:latin typeface="Arial"/>
                <a:cs typeface="Arial"/>
              </a:rPr>
              <a:t>важан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0">
                <a:latin typeface="Arial"/>
                <a:cs typeface="Arial"/>
              </a:rPr>
              <a:t>риболов. </a:t>
            </a:r>
            <a:r>
              <a:rPr dirty="0" sz="1800" spc="-5">
                <a:latin typeface="Arial"/>
                <a:cs typeface="Arial"/>
              </a:rPr>
              <a:t>Каспијски </a:t>
            </a:r>
            <a:r>
              <a:rPr dirty="0" sz="1800" spc="-15">
                <a:latin typeface="Arial"/>
                <a:cs typeface="Arial"/>
              </a:rPr>
              <a:t>басен </a:t>
            </a:r>
            <a:r>
              <a:rPr dirty="0" sz="1800">
                <a:latin typeface="Arial"/>
                <a:cs typeface="Arial"/>
              </a:rPr>
              <a:t>спада у </a:t>
            </a:r>
            <a:r>
              <a:rPr dirty="0" sz="1800" spc="-10">
                <a:latin typeface="Arial"/>
                <a:cs typeface="Arial"/>
              </a:rPr>
              <a:t>највеће  </a:t>
            </a:r>
            <a:r>
              <a:rPr dirty="0" sz="1800" spc="-15">
                <a:latin typeface="Arial"/>
                <a:cs typeface="Arial"/>
              </a:rPr>
              <a:t>светске резерве нафте </a:t>
            </a:r>
            <a:r>
              <a:rPr dirty="0" sz="1800">
                <a:latin typeface="Arial"/>
                <a:cs typeface="Arial"/>
              </a:rPr>
              <a:t>и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гаса.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27159" y="1223647"/>
            <a:ext cx="4111366" cy="37459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419" y="1145337"/>
            <a:ext cx="906208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dirty="0" sz="1800" spc="-20" b="1">
                <a:latin typeface="Arial"/>
                <a:cs typeface="Arial"/>
              </a:rPr>
              <a:t>Флора </a:t>
            </a:r>
            <a:r>
              <a:rPr dirty="0" sz="1800" b="1">
                <a:latin typeface="Arial"/>
                <a:cs typeface="Arial"/>
              </a:rPr>
              <a:t>и </a:t>
            </a:r>
            <a:r>
              <a:rPr dirty="0" sz="1800" spc="-5" b="1">
                <a:latin typeface="Arial"/>
                <a:cs typeface="Arial"/>
              </a:rPr>
              <a:t>Фауна </a:t>
            </a:r>
            <a:r>
              <a:rPr dirty="0" sz="1800" spc="-5">
                <a:latin typeface="Arial"/>
                <a:cs typeface="Arial"/>
              </a:rPr>
              <a:t>Каспијског </a:t>
            </a:r>
            <a:r>
              <a:rPr dirty="0" sz="1800" spc="-15">
                <a:latin typeface="Arial"/>
                <a:cs typeface="Arial"/>
              </a:rPr>
              <a:t>језера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0">
                <a:latin typeface="Arial"/>
                <a:cs typeface="Arial"/>
              </a:rPr>
              <a:t>околина разнолика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15">
                <a:latin typeface="Arial"/>
                <a:cs typeface="Arial"/>
              </a:rPr>
              <a:t>изузетно </a:t>
            </a:r>
            <a:r>
              <a:rPr dirty="0" sz="1800" spc="-10">
                <a:latin typeface="Arial"/>
                <a:cs typeface="Arial"/>
              </a:rPr>
              <a:t>занимљива.  </a:t>
            </a:r>
            <a:r>
              <a:rPr dirty="0" sz="1800" spc="-5">
                <a:latin typeface="Arial"/>
                <a:cs typeface="Arial"/>
              </a:rPr>
              <a:t>На </a:t>
            </a:r>
            <a:r>
              <a:rPr dirty="0" sz="1800" spc="-10">
                <a:latin typeface="Arial"/>
                <a:cs typeface="Arial"/>
              </a:rPr>
              <a:t>овом </a:t>
            </a:r>
            <a:r>
              <a:rPr dirty="0" sz="1800" spc="-20">
                <a:latin typeface="Arial"/>
                <a:cs typeface="Arial"/>
              </a:rPr>
              <a:t>језеру </a:t>
            </a:r>
            <a:r>
              <a:rPr dirty="0" sz="1800" spc="-10">
                <a:latin typeface="Arial"/>
                <a:cs typeface="Arial"/>
              </a:rPr>
              <a:t>станишта </a:t>
            </a:r>
            <a:r>
              <a:rPr dirty="0" sz="1800" spc="-5">
                <a:latin typeface="Arial"/>
                <a:cs typeface="Arial"/>
              </a:rPr>
              <a:t>имају </a:t>
            </a:r>
            <a:r>
              <a:rPr dirty="0" sz="1800">
                <a:latin typeface="Arial"/>
                <a:cs typeface="Arial"/>
              </a:rPr>
              <a:t>каспијски </a:t>
            </a:r>
            <a:r>
              <a:rPr dirty="0" sz="1800" spc="-15">
                <a:latin typeface="Arial"/>
                <a:cs typeface="Arial"/>
              </a:rPr>
              <a:t>галебови </a:t>
            </a:r>
            <a:r>
              <a:rPr dirty="0" sz="1800">
                <a:latin typeface="Arial"/>
                <a:cs typeface="Arial"/>
              </a:rPr>
              <a:t>и каспијска чигра</a:t>
            </a:r>
            <a:r>
              <a:rPr dirty="0" baseline="30092" sz="1800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Овде </a:t>
            </a:r>
            <a:r>
              <a:rPr dirty="0" sz="1800" spc="-15">
                <a:latin typeface="Arial"/>
                <a:cs typeface="Arial"/>
              </a:rPr>
              <a:t>пролазе  светске </a:t>
            </a:r>
            <a:r>
              <a:rPr dirty="0" sz="1800" spc="-10">
                <a:latin typeface="Arial"/>
                <a:cs typeface="Arial"/>
              </a:rPr>
              <a:t>маршруте </a:t>
            </a:r>
            <a:r>
              <a:rPr dirty="0" sz="1800" spc="-5">
                <a:latin typeface="Arial"/>
                <a:cs typeface="Arial"/>
              </a:rPr>
              <a:t>миграције птица </a:t>
            </a:r>
            <a:r>
              <a:rPr dirty="0" sz="1800" spc="-15">
                <a:latin typeface="Arial"/>
                <a:cs typeface="Arial"/>
              </a:rPr>
              <a:t>селица </a:t>
            </a:r>
            <a:r>
              <a:rPr dirty="0" sz="1800">
                <a:latin typeface="Arial"/>
                <a:cs typeface="Arial"/>
              </a:rPr>
              <a:t>а </a:t>
            </a:r>
            <a:r>
              <a:rPr dirty="0" sz="1800" spc="-15">
                <a:latin typeface="Arial"/>
                <a:cs typeface="Arial"/>
              </a:rPr>
              <a:t>налазе </a:t>
            </a:r>
            <a:r>
              <a:rPr dirty="0" sz="1800">
                <a:latin typeface="Arial"/>
                <a:cs typeface="Arial"/>
              </a:rPr>
              <a:t>се и </a:t>
            </a:r>
            <a:r>
              <a:rPr dirty="0" sz="1800" spc="-15">
                <a:latin typeface="Arial"/>
                <a:cs typeface="Arial"/>
              </a:rPr>
              <a:t>многе </a:t>
            </a:r>
            <a:r>
              <a:rPr dirty="0" sz="1800" spc="-10">
                <a:latin typeface="Arial"/>
                <a:cs typeface="Arial"/>
              </a:rPr>
              <a:t>јединствене врсте  животиња </a:t>
            </a:r>
            <a:r>
              <a:rPr dirty="0" sz="1800" spc="10">
                <a:latin typeface="Arial"/>
                <a:cs typeface="Arial"/>
              </a:rPr>
              <a:t>као </a:t>
            </a:r>
            <a:r>
              <a:rPr dirty="0" sz="1800" spc="-10">
                <a:latin typeface="Arial"/>
                <a:cs typeface="Arial"/>
              </a:rPr>
              <a:t>што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>
                <a:latin typeface="Arial"/>
                <a:cs typeface="Arial"/>
              </a:rPr>
              <a:t>каспијска фока. Како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 spc="-15">
                <a:latin typeface="Arial"/>
                <a:cs typeface="Arial"/>
              </a:rPr>
              <a:t>језеро </a:t>
            </a:r>
            <a:r>
              <a:rPr dirty="0" sz="1800">
                <a:latin typeface="Arial"/>
                <a:cs typeface="Arial"/>
              </a:rPr>
              <a:t>јако </a:t>
            </a:r>
            <a:r>
              <a:rPr dirty="0" sz="1800" spc="-15">
                <a:latin typeface="Arial"/>
                <a:cs typeface="Arial"/>
              </a:rPr>
              <a:t>дуго </a:t>
            </a:r>
            <a:r>
              <a:rPr dirty="0" sz="1800">
                <a:latin typeface="Arial"/>
                <a:cs typeface="Arial"/>
              </a:rPr>
              <a:t>било </a:t>
            </a:r>
            <a:r>
              <a:rPr dirty="0" sz="1800" spc="-15">
                <a:latin typeface="Arial"/>
                <a:cs typeface="Arial"/>
              </a:rPr>
              <a:t>изоловано,  </a:t>
            </a:r>
            <a:r>
              <a:rPr dirty="0" sz="1800" spc="-10">
                <a:latin typeface="Arial"/>
                <a:cs typeface="Arial"/>
              </a:rPr>
              <a:t>развиле </a:t>
            </a:r>
            <a:r>
              <a:rPr dirty="0" sz="1800">
                <a:latin typeface="Arial"/>
                <a:cs typeface="Arial"/>
              </a:rPr>
              <a:t>су се </a:t>
            </a:r>
            <a:r>
              <a:rPr dirty="0" sz="1800" spc="-15">
                <a:latin typeface="Arial"/>
                <a:cs typeface="Arial"/>
              </a:rPr>
              <a:t>многе </a:t>
            </a:r>
            <a:r>
              <a:rPr dirty="0" sz="1800" spc="-5">
                <a:latin typeface="Arial"/>
                <a:cs typeface="Arial"/>
              </a:rPr>
              <a:t>ендемске </a:t>
            </a:r>
            <a:r>
              <a:rPr dirty="0" sz="1800" spc="-10">
                <a:latin typeface="Arial"/>
                <a:cs typeface="Arial"/>
              </a:rPr>
              <a:t>врсте </a:t>
            </a:r>
            <a:r>
              <a:rPr dirty="0" sz="1800" spc="-15">
                <a:latin typeface="Arial"/>
                <a:cs typeface="Arial"/>
              </a:rPr>
              <a:t>риба </a:t>
            </a:r>
            <a:r>
              <a:rPr dirty="0" sz="1800" spc="-5">
                <a:latin typeface="Arial"/>
                <a:cs typeface="Arial"/>
              </a:rPr>
              <a:t>међу којима </a:t>
            </a:r>
            <a:r>
              <a:rPr dirty="0" sz="1800">
                <a:latin typeface="Arial"/>
                <a:cs typeface="Arial"/>
              </a:rPr>
              <a:t>су </a:t>
            </a:r>
            <a:r>
              <a:rPr dirty="0" sz="1800" spc="-10">
                <a:latin typeface="Arial"/>
                <a:cs typeface="Arial"/>
              </a:rPr>
              <a:t>најпознатије </a:t>
            </a:r>
            <a:r>
              <a:rPr dirty="0" sz="1800" spc="-15">
                <a:latin typeface="Arial"/>
                <a:cs typeface="Arial"/>
              </a:rPr>
              <a:t>различите  </a:t>
            </a:r>
            <a:r>
              <a:rPr dirty="0" sz="1800" spc="-10">
                <a:latin typeface="Arial"/>
                <a:cs typeface="Arial"/>
              </a:rPr>
              <a:t>врсте </a:t>
            </a:r>
            <a:r>
              <a:rPr dirty="0" sz="1800" spc="-5">
                <a:latin typeface="Arial"/>
                <a:cs typeface="Arial"/>
              </a:rPr>
              <a:t>древне </a:t>
            </a:r>
            <a:r>
              <a:rPr dirty="0" sz="1800" spc="-10">
                <a:latin typeface="Arial"/>
                <a:cs typeface="Arial"/>
              </a:rPr>
              <a:t>јесетре, </a:t>
            </a:r>
            <a:r>
              <a:rPr dirty="0" sz="1800">
                <a:latin typeface="Arial"/>
                <a:cs typeface="Arial"/>
              </a:rPr>
              <a:t>каспијска </a:t>
            </a:r>
            <a:r>
              <a:rPr dirty="0" sz="1800" spc="-25">
                <a:latin typeface="Arial"/>
                <a:cs typeface="Arial"/>
              </a:rPr>
              <a:t>бела </a:t>
            </a:r>
            <a:r>
              <a:rPr dirty="0" sz="1800" spc="-15">
                <a:latin typeface="Arial"/>
                <a:cs typeface="Arial"/>
              </a:rPr>
              <a:t>риба </a:t>
            </a:r>
            <a:r>
              <a:rPr dirty="0" sz="1800">
                <a:latin typeface="Arial"/>
                <a:cs typeface="Arial"/>
              </a:rPr>
              <a:t>каспијски лосос и </a:t>
            </a:r>
            <a:r>
              <a:rPr dirty="0" sz="1800" spc="-5">
                <a:latin typeface="Arial"/>
                <a:cs typeface="Arial"/>
              </a:rPr>
              <a:t>плави ципал. Каспијски  црни </a:t>
            </a:r>
            <a:r>
              <a:rPr dirty="0" sz="1800">
                <a:latin typeface="Arial"/>
                <a:cs typeface="Arial"/>
              </a:rPr>
              <a:t>кавијар </a:t>
            </a:r>
            <a:r>
              <a:rPr dirty="0" sz="1800" spc="-15">
                <a:latin typeface="Arial"/>
                <a:cs typeface="Arial"/>
              </a:rPr>
              <a:t>један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 spc="-20">
                <a:latin typeface="Arial"/>
                <a:cs typeface="Arial"/>
              </a:rPr>
              <a:t>од </a:t>
            </a:r>
            <a:r>
              <a:rPr dirty="0" sz="1800" spc="-10">
                <a:latin typeface="Arial"/>
                <a:cs typeface="Arial"/>
              </a:rPr>
              <a:t>најпознатијих специјалитета, </a:t>
            </a:r>
            <a:r>
              <a:rPr dirty="0" sz="1800" spc="-15">
                <a:latin typeface="Arial"/>
                <a:cs typeface="Arial"/>
              </a:rPr>
              <a:t>изузетно </a:t>
            </a:r>
            <a:r>
              <a:rPr dirty="0" sz="1800">
                <a:latin typeface="Arial"/>
                <a:cs typeface="Arial"/>
              </a:rPr>
              <a:t>тражен и </a:t>
            </a:r>
            <a:r>
              <a:rPr dirty="0" sz="1800" spc="-10">
                <a:latin typeface="Arial"/>
                <a:cs typeface="Arial"/>
              </a:rPr>
              <a:t>цењен </a:t>
            </a:r>
            <a:r>
              <a:rPr dirty="0" sz="1800">
                <a:latin typeface="Arial"/>
                <a:cs typeface="Arial"/>
              </a:rPr>
              <a:t>и у  </a:t>
            </a:r>
            <a:r>
              <a:rPr dirty="0" sz="1800" spc="-5">
                <a:latin typeface="Arial"/>
                <a:cs typeface="Arial"/>
              </a:rPr>
              <a:t>другим </a:t>
            </a:r>
            <a:r>
              <a:rPr dirty="0" sz="1800" spc="-10">
                <a:latin typeface="Arial"/>
                <a:cs typeface="Arial"/>
              </a:rPr>
              <a:t>деловима </a:t>
            </a:r>
            <a:r>
              <a:rPr dirty="0" sz="1800" spc="-20">
                <a:latin typeface="Arial"/>
                <a:cs typeface="Arial"/>
              </a:rPr>
              <a:t>света.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06161" y="3542167"/>
            <a:ext cx="4393076" cy="29213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351" y="1280506"/>
            <a:ext cx="7543800" cy="19456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39115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Касписко </a:t>
            </a:r>
            <a:r>
              <a:rPr dirty="0" sz="1800" spc="-15">
                <a:latin typeface="Arial"/>
                <a:cs typeface="Arial"/>
              </a:rPr>
              <a:t>језеро </a:t>
            </a:r>
            <a:r>
              <a:rPr dirty="0" sz="1800" spc="-5">
                <a:latin typeface="Arial"/>
                <a:cs typeface="Arial"/>
              </a:rPr>
              <a:t>смештено је </a:t>
            </a:r>
            <a:r>
              <a:rPr dirty="0" sz="1800">
                <a:latin typeface="Arial"/>
                <a:cs typeface="Arial"/>
              </a:rPr>
              <a:t>око </a:t>
            </a:r>
            <a:r>
              <a:rPr dirty="0" sz="1800" spc="-10">
                <a:latin typeface="Arial"/>
                <a:cs typeface="Arial"/>
              </a:rPr>
              <a:t>развијених земаља, </a:t>
            </a:r>
            <a:r>
              <a:rPr dirty="0" sz="1800" spc="-20">
                <a:latin typeface="Arial"/>
                <a:cs typeface="Arial"/>
              </a:rPr>
              <a:t>његову  </a:t>
            </a:r>
            <a:r>
              <a:rPr dirty="0" sz="1800" spc="-10">
                <a:latin typeface="Arial"/>
                <a:cs typeface="Arial"/>
              </a:rPr>
              <a:t>инфраструктуру преставља </a:t>
            </a:r>
            <a:r>
              <a:rPr dirty="0" sz="1800" spc="-20">
                <a:latin typeface="Arial"/>
                <a:cs typeface="Arial"/>
              </a:rPr>
              <a:t>велики </a:t>
            </a:r>
            <a:r>
              <a:rPr dirty="0" sz="1800" spc="-5">
                <a:latin typeface="Arial"/>
                <a:cs typeface="Arial"/>
              </a:rPr>
              <a:t>број </a:t>
            </a:r>
            <a:r>
              <a:rPr dirty="0" sz="1800" spc="-10">
                <a:latin typeface="Arial"/>
                <a:cs typeface="Arial"/>
              </a:rPr>
              <a:t>одмаралишта </a:t>
            </a:r>
            <a:r>
              <a:rPr dirty="0" sz="1800">
                <a:latin typeface="Arial"/>
                <a:cs typeface="Arial"/>
              </a:rPr>
              <a:t>са </a:t>
            </a:r>
            <a:r>
              <a:rPr dirty="0" sz="1800" spc="-5">
                <a:latin typeface="Arial"/>
                <a:cs typeface="Arial"/>
              </a:rPr>
              <a:t>бројним  </a:t>
            </a:r>
            <a:r>
              <a:rPr dirty="0" sz="1800" spc="-20">
                <a:latin typeface="Arial"/>
                <a:cs typeface="Arial"/>
              </a:rPr>
              <a:t>хотелима.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800" spc="-10">
                <a:latin typeface="Arial"/>
                <a:cs typeface="Arial"/>
              </a:rPr>
              <a:t>Једна </a:t>
            </a:r>
            <a:r>
              <a:rPr dirty="0" sz="1800" spc="-20">
                <a:latin typeface="Arial"/>
                <a:cs typeface="Arial"/>
              </a:rPr>
              <a:t>од </a:t>
            </a:r>
            <a:r>
              <a:rPr dirty="0" sz="1800" spc="-5">
                <a:latin typeface="Arial"/>
                <a:cs typeface="Arial"/>
              </a:rPr>
              <a:t>многих престижних </a:t>
            </a:r>
            <a:r>
              <a:rPr dirty="0" sz="1800" spc="-10">
                <a:latin typeface="Arial"/>
                <a:cs typeface="Arial"/>
              </a:rPr>
              <a:t>одмаралишта </a:t>
            </a:r>
            <a:r>
              <a:rPr dirty="0" sz="1800" spc="-5">
                <a:latin typeface="Arial"/>
                <a:cs typeface="Arial"/>
              </a:rPr>
              <a:t>је </a:t>
            </a:r>
            <a:r>
              <a:rPr dirty="0" sz="1800" spc="-10">
                <a:latin typeface="Arial"/>
                <a:cs typeface="Arial"/>
              </a:rPr>
              <a:t>постао </a:t>
            </a:r>
            <a:r>
              <a:rPr dirty="0" sz="1800" spc="-35">
                <a:latin typeface="Arial"/>
                <a:cs typeface="Arial"/>
              </a:rPr>
              <a:t>Баку, </a:t>
            </a:r>
            <a:r>
              <a:rPr dirty="0" sz="1800" spc="-10">
                <a:latin typeface="Arial"/>
                <a:cs typeface="Arial"/>
              </a:rPr>
              <a:t>главни </a:t>
            </a:r>
            <a:r>
              <a:rPr dirty="0" sz="1800" spc="-5">
                <a:latin typeface="Arial"/>
                <a:cs typeface="Arial"/>
              </a:rPr>
              <a:t>град  </a:t>
            </a:r>
            <a:r>
              <a:rPr dirty="0" sz="1800" spc="-10">
                <a:latin typeface="Arial"/>
                <a:cs typeface="Arial"/>
              </a:rPr>
              <a:t>Азербејџана.</a:t>
            </a:r>
            <a:endParaRPr sz="1800">
              <a:latin typeface="Arial"/>
              <a:cs typeface="Arial"/>
            </a:endParaRPr>
          </a:p>
          <a:p>
            <a:pPr marL="12700" marR="509905">
              <a:lnSpc>
                <a:spcPct val="100000"/>
              </a:lnSpc>
            </a:pPr>
            <a:r>
              <a:rPr dirty="0" sz="1800" spc="-10">
                <a:latin typeface="Arial"/>
                <a:cs typeface="Arial"/>
              </a:rPr>
              <a:t>Одмаралишта </a:t>
            </a:r>
            <a:r>
              <a:rPr dirty="0" sz="1800" spc="-5">
                <a:latin typeface="Arial"/>
                <a:cs typeface="Arial"/>
              </a:rPr>
              <a:t>на Касписком </a:t>
            </a:r>
            <a:r>
              <a:rPr dirty="0" sz="1800" spc="-20">
                <a:latin typeface="Arial"/>
                <a:cs typeface="Arial"/>
              </a:rPr>
              <a:t>језеру </a:t>
            </a:r>
            <a:r>
              <a:rPr dirty="0" sz="1800">
                <a:latin typeface="Arial"/>
                <a:cs typeface="Arial"/>
              </a:rPr>
              <a:t>су </a:t>
            </a:r>
            <a:r>
              <a:rPr dirty="0" sz="1800" spc="-5">
                <a:latin typeface="Arial"/>
                <a:cs typeface="Arial"/>
              </a:rPr>
              <a:t>на </a:t>
            </a:r>
            <a:r>
              <a:rPr dirty="0" sz="1800">
                <a:latin typeface="Arial"/>
                <a:cs typeface="Arial"/>
              </a:rPr>
              <a:t>високом </a:t>
            </a:r>
            <a:r>
              <a:rPr dirty="0" sz="1800" spc="-40">
                <a:latin typeface="Arial"/>
                <a:cs typeface="Arial"/>
              </a:rPr>
              <a:t>нивоу, </a:t>
            </a:r>
            <a:r>
              <a:rPr dirty="0" sz="1800" spc="-5">
                <a:latin typeface="Arial"/>
                <a:cs typeface="Arial"/>
              </a:rPr>
              <a:t>плаже </a:t>
            </a:r>
            <a:r>
              <a:rPr dirty="0" sz="1800">
                <a:latin typeface="Arial"/>
                <a:cs typeface="Arial"/>
              </a:rPr>
              <a:t>су  </a:t>
            </a:r>
            <a:r>
              <a:rPr dirty="0" sz="1800" spc="-10">
                <a:latin typeface="Arial"/>
                <a:cs typeface="Arial"/>
              </a:rPr>
              <a:t>чисте </a:t>
            </a:r>
            <a:r>
              <a:rPr dirty="0" sz="1800">
                <a:latin typeface="Arial"/>
                <a:cs typeface="Arial"/>
              </a:rPr>
              <a:t>и </a:t>
            </a:r>
            <a:r>
              <a:rPr dirty="0" sz="1800" spc="-5">
                <a:latin typeface="Arial"/>
                <a:cs typeface="Arial"/>
              </a:rPr>
              <a:t>добро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одржаване.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92466" y="3073718"/>
            <a:ext cx="5160389" cy="29268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црно море и каспијско језеро</dc:title>
  <dcterms:created xsi:type="dcterms:W3CDTF">2022-07-21T11:26:51Z</dcterms:created>
  <dcterms:modified xsi:type="dcterms:W3CDTF">2022-07-21T11:26:51Z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2022-07-21T00:00:00Z</vt:filetime>
  </property>
</Properties>
</file>