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Garamond" pitchFamily="18" charset="0"/>
      <p:regular r:id="rId16"/>
      <p:bold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364B38-3468-4C15-AE8C-BF34D117ADE1}">
  <a:tblStyle styleId="{59364B38-3468-4C15-AE8C-BF34D117ADE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31157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 descr="HD-PanelTitle-GrommetsCombin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19" name="Google Shape;19;p2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>
            <a:spLocks noGrp="1"/>
          </p:cNvSpPr>
          <p:nvPr>
            <p:ph type="pic" idx="2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1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90" name="Google Shape;90;p12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1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2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sp>
        <p:nvSpPr>
          <p:cNvPr id="98" name="Google Shape;98;p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00" name="Google Shape;100;p13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2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16" name="Google Shape;116;p15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2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124" name="Google Shape;124;p16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body" idx="1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131" name="Google Shape;131;p17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body" idx="1"/>
          </p:nvPr>
        </p:nvSpPr>
        <p:spPr>
          <a:xfrm rot="5400000">
            <a:off x="2565043" y="-287513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138" name="Google Shape;138;p18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29" name="Google Shape;29;p4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31;p5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7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2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3"/>
          </p:nvPr>
        </p:nvSpPr>
        <p:spPr>
          <a:xfrm>
            <a:off x="6180671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4"/>
          </p:nvPr>
        </p:nvSpPr>
        <p:spPr>
          <a:xfrm>
            <a:off x="6180671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61" name="Google Shape;61;p8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2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69" name="Google Shape;69;p9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>
            <a:spLocks noGrp="1"/>
          </p:cNvSpPr>
          <p:nvPr>
            <p:ph type="pic" idx="2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body" idx="1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HD-PanelContent-GrommetsCombined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 txBox="1">
            <a:spLocks noGrp="1"/>
          </p:cNvSpPr>
          <p:nvPr>
            <p:ph type="ctrTitle"/>
          </p:nvPr>
        </p:nvSpPr>
        <p:spPr>
          <a:xfrm>
            <a:off x="2988962" y="1869990"/>
            <a:ext cx="6253894" cy="133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</a:pPr>
            <a:r>
              <a:rPr lang="sr-Latn-RS"/>
              <a:t>NEGOTIN</a:t>
            </a:r>
            <a:endParaRPr/>
          </a:p>
        </p:txBody>
      </p:sp>
      <p:sp>
        <p:nvSpPr>
          <p:cNvPr id="144" name="Google Shape;144;p19"/>
          <p:cNvSpPr txBox="1">
            <a:spLocks noGrp="1"/>
          </p:cNvSpPr>
          <p:nvPr>
            <p:ph type="subTitle" idx="1"/>
          </p:nvPr>
        </p:nvSpPr>
        <p:spPr>
          <a:xfrm>
            <a:off x="2446639" y="4333103"/>
            <a:ext cx="1507524" cy="675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53"/>
              <a:buNone/>
            </a:pPr>
            <a:r>
              <a:rPr lang="sr-Latn-RS" sz="1785"/>
              <a:t>Milica Jovanović VI2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957"/>
              </a:spcBef>
              <a:spcAft>
                <a:spcPts val="0"/>
              </a:spcAft>
              <a:buSzPts val="2053"/>
              <a:buNone/>
            </a:pPr>
            <a:endParaRPr sz="1785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/>
          <p:nvPr/>
        </p:nvSpPr>
        <p:spPr>
          <a:xfrm>
            <a:off x="1532238" y="3262186"/>
            <a:ext cx="9127524" cy="114505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Negotin pripada gradskom ili urbanom naselju. Gradsko stanovništvo je zaposleno u industriji, trgovini, turizmu, zdravstvu i drugim neophodnim delatnostima.</a:t>
            </a:r>
            <a:endParaRPr sz="18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" name="Google Shape;210;p28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sr-Latn-RS" dirty="0" smtClean="0"/>
              <a:t>Tip </a:t>
            </a:r>
            <a:r>
              <a:rPr lang="sr-Latn-RS" dirty="0"/>
              <a:t>naselja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sr-Latn-RS" dirty="0"/>
              <a:t>Način života stanovništva</a:t>
            </a:r>
            <a:endParaRPr dirty="0"/>
          </a:p>
        </p:txBody>
      </p:sp>
      <p:sp>
        <p:nvSpPr>
          <p:cNvPr id="216" name="Google Shape;216;p29"/>
          <p:cNvSpPr/>
          <p:nvPr/>
        </p:nvSpPr>
        <p:spPr>
          <a:xfrm>
            <a:off x="1295402" y="3089189"/>
            <a:ext cx="9858630" cy="150752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Stanovništvo živi od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nepoljoprivrednih delatnosti. Zaposleni su u  industriji, proizvodnji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električne energije,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turizmu, obrazovanju, zdravstvu, administraciji...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Od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ovih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poslova živi stanovništvo i obezbeđuje sve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potrebno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za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život (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hranu,zdravlje,lečenje...), obrazovanje...</a:t>
            </a:r>
            <a:endParaRPr sz="18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668" y="681807"/>
            <a:ext cx="4481299" cy="2341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9544" y="1721706"/>
            <a:ext cx="5043529" cy="3361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682" y="3402225"/>
            <a:ext cx="4493949" cy="2796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3344562" y="2407277"/>
            <a:ext cx="5204252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sr-Latn-RS"/>
              <a:t>HVALA NA PAŽNJI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/>
          <p:nvPr/>
        </p:nvSpPr>
        <p:spPr>
          <a:xfrm>
            <a:off x="856735" y="873211"/>
            <a:ext cx="10305535" cy="138395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Negotin je gradsko naselje u opštini Negotin u Borskom okrugu. Negotin se nalazi blizu tromeđe Srbije, Rumunije i Bugarske. Ime Negotin je prvi put zabeleženo u 16. veku. Mesto nije imalo nikakvog značaja sve do 18. veka, kada je postalo važno vojno uporište. Negotin je od 1833. trajno ušao u sastav Srbije i otada počinje njegov brz razvoj, koji je trajao sve do početka Prvog svetskog rata. Negotin je poznat kao rodno mesto kompozitora Stevana Mokranjca.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50" name="Google Shape;15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9642" y="2670471"/>
            <a:ext cx="3643700" cy="273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0896" y="2387620"/>
            <a:ext cx="5239266" cy="196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08962" y="4606363"/>
            <a:ext cx="3243134" cy="1714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title"/>
          </p:nvPr>
        </p:nvSpPr>
        <p:spPr>
          <a:xfrm>
            <a:off x="2753499" y="1179841"/>
            <a:ext cx="6299884" cy="94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sr-Latn-RS"/>
              <a:t>Položaj naselja</a:t>
            </a:r>
            <a:endParaRPr/>
          </a:p>
        </p:txBody>
      </p:sp>
      <p:sp>
        <p:nvSpPr>
          <p:cNvPr id="158" name="Google Shape;158;p21"/>
          <p:cNvSpPr/>
          <p:nvPr/>
        </p:nvSpPr>
        <p:spPr>
          <a:xfrm>
            <a:off x="1170803" y="2675016"/>
            <a:ext cx="9465275" cy="1293341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Grad Negotin se nalazi u niziji okruženoj planinama. Nizija je otvorena sa istočne i južne strane što sve doprinosi specifičnoj klimi Negotina. Negotin predstavlja najkontinentalniju oblast Srbije sa toplim letima i hladnim zimama. Tokom zime temperatura se spušta do -30 stepeni, a leti se temperatura penje i do 40 stepeni u hladu.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9" name="Google Shape;159;p21"/>
          <p:cNvSpPr/>
          <p:nvPr/>
        </p:nvSpPr>
        <p:spPr>
          <a:xfrm>
            <a:off x="1096146" y="4283676"/>
            <a:ext cx="9614587" cy="889686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Karakteristike reljefa ovoga prostora, kao posledica geološke građe, tektonskih i egzogenih procesa, mogu se iskazati visinskim oblastima i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ekspozicijom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sz="18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160" name="Google Shape;160;p21"/>
          <p:cNvGraphicFramePr/>
          <p:nvPr/>
        </p:nvGraphicFramePr>
        <p:xfrm>
          <a:off x="1386016" y="5395647"/>
          <a:ext cx="2286000" cy="640090"/>
        </p:xfrm>
        <a:graphic>
          <a:graphicData uri="http://schemas.openxmlformats.org/drawingml/2006/table">
            <a:tbl>
              <a:tblPr>
                <a:noFill/>
                <a:tableStyleId>{59364B38-3468-4C15-AE8C-BF34D117ADE1}</a:tableStyleId>
              </a:tblPr>
              <a:tblGrid>
                <a:gridCol w="1143000"/>
                <a:gridCol w="1143000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800" u="none" strike="noStrike" cap="none"/>
                        <a:t>Nadmorska visina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800" u="none" strike="noStrike" cap="none"/>
                        <a:t>89 m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AAAA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3795" y="708455"/>
            <a:ext cx="5488458" cy="5488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9242" y="1166683"/>
            <a:ext cx="4572001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sr-Latn-RS"/>
              <a:t>Populaciona veličina naselja</a:t>
            </a:r>
            <a:endParaRPr/>
          </a:p>
        </p:txBody>
      </p:sp>
      <p:sp>
        <p:nvSpPr>
          <p:cNvPr id="172" name="Google Shape;172;p23"/>
          <p:cNvSpPr/>
          <p:nvPr/>
        </p:nvSpPr>
        <p:spPr>
          <a:xfrm>
            <a:off x="1017373" y="2420894"/>
            <a:ext cx="10157253" cy="12027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U naselju Negotin živi 14014 punoletnih stanovnika, a prosečna staros stanovništva iznosi 37,7 godina (36,8 kod muuškaraca i 38,6 kod žena). U naselju ima 6212 domaćinstva, a prosečan broj članova po domaćinstvu je 2,84. Ovo naselje je velikim delom naseljeno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Srbima (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prema popisu iz 2002. godine), a u poslednja tri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popisa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primećen je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porast  broja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stanovnika.</a:t>
            </a:r>
            <a:endParaRPr sz="18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73" name="Google Shape;17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1211" y="3758514"/>
            <a:ext cx="3499706" cy="2624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sr-Latn-RS"/>
              <a:t>Izgled naselja</a:t>
            </a:r>
            <a:endParaRPr/>
          </a:p>
        </p:txBody>
      </p:sp>
      <p:sp>
        <p:nvSpPr>
          <p:cNvPr id="179" name="Google Shape;179;p24"/>
          <p:cNvSpPr/>
          <p:nvPr/>
        </p:nvSpPr>
        <p:spPr>
          <a:xfrm>
            <a:off x="1005016" y="3080952"/>
            <a:ext cx="10536195" cy="1227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" name="Google Shape;180;p24"/>
          <p:cNvSpPr/>
          <p:nvPr/>
        </p:nvSpPr>
        <p:spPr>
          <a:xfrm>
            <a:off x="1295402" y="2578444"/>
            <a:ext cx="9580606" cy="99677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Negotin je grad koji ima prelepe delove po kojima je poznat.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Negotin je 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najviše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poznat po crkvi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Svete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Trojice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 po muzeju, a </a:t>
            </a:r>
            <a:r>
              <a:rPr lang="sr-Latn-RS" sz="1800" dirty="0" smtClean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sr-Latn-RS" sz="1800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bio je rodni kraj kompozitora Stevana Mokranjca. Negotin je jako lep grad.</a:t>
            </a:r>
            <a:endParaRPr sz="1800" dirty="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81" name="Google Shape;18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9773" y="3583460"/>
            <a:ext cx="3624648" cy="271848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4"/>
          <p:cNvSpPr/>
          <p:nvPr/>
        </p:nvSpPr>
        <p:spPr>
          <a:xfrm>
            <a:off x="4926227" y="4942703"/>
            <a:ext cx="2108887" cy="6755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" name="Google Shape;183;p24"/>
          <p:cNvSpPr/>
          <p:nvPr/>
        </p:nvSpPr>
        <p:spPr>
          <a:xfrm>
            <a:off x="7356390" y="4703806"/>
            <a:ext cx="2883244" cy="120272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KUĆA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STEVANA MOKRANJCA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6454" y="535460"/>
            <a:ext cx="3831336" cy="511004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4098695" y="5777309"/>
            <a:ext cx="3146854" cy="527221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GRADSKI MUZEJ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NEGOTIN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518" y="1507524"/>
            <a:ext cx="4624173" cy="346813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6"/>
          <p:cNvSpPr/>
          <p:nvPr/>
        </p:nvSpPr>
        <p:spPr>
          <a:xfrm>
            <a:off x="1205469" y="5263979"/>
            <a:ext cx="3542270" cy="626076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STARI DOM KULTURE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96" name="Google Shape;196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9038" y="1552833"/>
            <a:ext cx="4563762" cy="342282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6"/>
          <p:cNvSpPr/>
          <p:nvPr/>
        </p:nvSpPr>
        <p:spPr>
          <a:xfrm>
            <a:off x="6812692" y="5263979"/>
            <a:ext cx="3534032" cy="66726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DOM  JNA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487" y="1383957"/>
            <a:ext cx="3600869" cy="480265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7"/>
          <p:cNvSpPr/>
          <p:nvPr/>
        </p:nvSpPr>
        <p:spPr>
          <a:xfrm>
            <a:off x="3451655" y="741406"/>
            <a:ext cx="5436973" cy="48603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CRKVA SVETE TROJICE U NEGOTINU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04" name="Google Shape;20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53449" y="1754660"/>
            <a:ext cx="4831492" cy="3913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375</Words>
  <Application>Microsoft Office PowerPoint</Application>
  <PresentationFormat>Custom</PresentationFormat>
  <Paragraphs>24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NEGOTIN</vt:lpstr>
      <vt:lpstr>PowerPoint Presentation</vt:lpstr>
      <vt:lpstr>Položaj naselja</vt:lpstr>
      <vt:lpstr>PowerPoint Presentation</vt:lpstr>
      <vt:lpstr>Populaciona veličina naselja</vt:lpstr>
      <vt:lpstr>Izgled naselja</vt:lpstr>
      <vt:lpstr>PowerPoint Presentation</vt:lpstr>
      <vt:lpstr>PowerPoint Presentation</vt:lpstr>
      <vt:lpstr>PowerPoint Presentation</vt:lpstr>
      <vt:lpstr>Tip naselja</vt:lpstr>
      <vt:lpstr>Način života stanovništva</vt:lpstr>
      <vt:lpstr>PowerPoint Presentation</vt:lpstr>
      <vt:lpstr>HVALA NA PAŽNJI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NEGOTIN</dc:title>
  <dc:creator>mnmh</dc:creator>
  <cp:lastModifiedBy>mnmh</cp:lastModifiedBy>
  <cp:revision>3</cp:revision>
  <dcterms:modified xsi:type="dcterms:W3CDTF">2020-12-25T18:15:06Z</dcterms:modified>
</cp:coreProperties>
</file>